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9"/>
  </p:notesMasterIdLst>
  <p:sldIdLst>
    <p:sldId id="287" r:id="rId5"/>
    <p:sldId id="291" r:id="rId6"/>
    <p:sldId id="292" r:id="rId7"/>
    <p:sldId id="293" r:id="rId8"/>
    <p:sldId id="262" r:id="rId9"/>
    <p:sldId id="294" r:id="rId10"/>
    <p:sldId id="263" r:id="rId11"/>
    <p:sldId id="297" r:id="rId12"/>
    <p:sldId id="296" r:id="rId13"/>
    <p:sldId id="309" r:id="rId14"/>
    <p:sldId id="311" r:id="rId15"/>
    <p:sldId id="289" r:id="rId16"/>
    <p:sldId id="315" r:id="rId17"/>
    <p:sldId id="301" r:id="rId18"/>
    <p:sldId id="295" r:id="rId19"/>
    <p:sldId id="261" r:id="rId20"/>
    <p:sldId id="290" r:id="rId21"/>
    <p:sldId id="308" r:id="rId22"/>
    <p:sldId id="307" r:id="rId23"/>
    <p:sldId id="300" r:id="rId24"/>
    <p:sldId id="306" r:id="rId25"/>
    <p:sldId id="317" r:id="rId26"/>
    <p:sldId id="314" r:id="rId27"/>
    <p:sldId id="313" r:id="rId28"/>
    <p:sldId id="312" r:id="rId29"/>
    <p:sldId id="299" r:id="rId30"/>
    <p:sldId id="303" r:id="rId31"/>
    <p:sldId id="316" r:id="rId32"/>
    <p:sldId id="302" r:id="rId33"/>
    <p:sldId id="304" r:id="rId34"/>
    <p:sldId id="305" r:id="rId35"/>
    <p:sldId id="265" r:id="rId36"/>
    <p:sldId id="298" r:id="rId37"/>
    <p:sldId id="318" r:id="rId38"/>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8B0582-E445-4628-B08A-6D0C0408EFD6}" v="196" dt="2022-11-14T14:22:03.95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4CE"/>
          </a:solidFill>
        </a:fill>
      </a:tcStyle>
    </a:wholeTbl>
    <a:band2H>
      <a:tcTxStyle/>
      <a:tcStyle>
        <a:tcBdr/>
        <a:fill>
          <a:solidFill>
            <a:srgbClr val="FFEB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DFD9"/>
          </a:solidFill>
        </a:fill>
      </a:tcStyle>
    </a:wholeTbl>
    <a:band2H>
      <a:tcTxStyle/>
      <a:tcStyle>
        <a:tcBdr/>
        <a:fill>
          <a:solidFill>
            <a:srgbClr val="FAF0ED"/>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ECFC"/>
          </a:solidFill>
        </a:fill>
      </a:tcStyle>
    </a:wholeTbl>
    <a:band2H>
      <a:tcTxStyle/>
      <a:tcStyle>
        <a:tcBdr/>
        <a:fill>
          <a:solidFill>
            <a:srgbClr val="FCF6FD"/>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6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irdre Kilbride" userId="c5a8900d-63fa-4707-9ef3-ae5b472ddefe" providerId="ADAL" clId="{0B8B0582-E445-4628-B08A-6D0C0408EFD6}"/>
    <pc:docChg chg="modSld">
      <pc:chgData name="Deirdre Kilbride" userId="c5a8900d-63fa-4707-9ef3-ae5b472ddefe" providerId="ADAL" clId="{0B8B0582-E445-4628-B08A-6D0C0408EFD6}" dt="2022-11-14T14:22:03.955" v="191" actId="1036"/>
      <pc:docMkLst>
        <pc:docMk/>
      </pc:docMkLst>
      <pc:sldChg chg="modSp mod">
        <pc:chgData name="Deirdre Kilbride" userId="c5a8900d-63fa-4707-9ef3-ae5b472ddefe" providerId="ADAL" clId="{0B8B0582-E445-4628-B08A-6D0C0408EFD6}" dt="2022-11-14T14:22:03.955" v="191" actId="1036"/>
        <pc:sldMkLst>
          <pc:docMk/>
          <pc:sldMk cId="0" sldId="257"/>
        </pc:sldMkLst>
        <pc:spChg chg="mod">
          <ac:chgData name="Deirdre Kilbride" userId="c5a8900d-63fa-4707-9ef3-ae5b472ddefe" providerId="ADAL" clId="{0B8B0582-E445-4628-B08A-6D0C0408EFD6}" dt="2022-11-14T14:19:46.839" v="55" actId="1036"/>
          <ac:spMkLst>
            <pc:docMk/>
            <pc:sldMk cId="0" sldId="257"/>
            <ac:spMk id="15" creationId="{E2E2F273-C5B9-EBAA-68C6-324FA840015C}"/>
          </ac:spMkLst>
        </pc:spChg>
        <pc:spChg chg="mod">
          <ac:chgData name="Deirdre Kilbride" userId="c5a8900d-63fa-4707-9ef3-ae5b472ddefe" providerId="ADAL" clId="{0B8B0582-E445-4628-B08A-6D0C0408EFD6}" dt="2022-11-14T14:18:36.571" v="12" actId="1037"/>
          <ac:spMkLst>
            <pc:docMk/>
            <pc:sldMk cId="0" sldId="257"/>
            <ac:spMk id="16" creationId="{2F00E8E8-4D6B-DA55-3734-AFFF60AC36DD}"/>
          </ac:spMkLst>
        </pc:spChg>
        <pc:spChg chg="mod">
          <ac:chgData name="Deirdre Kilbride" userId="c5a8900d-63fa-4707-9ef3-ae5b472ddefe" providerId="ADAL" clId="{0B8B0582-E445-4628-B08A-6D0C0408EFD6}" dt="2022-11-14T14:21:02.681" v="174" actId="1038"/>
          <ac:spMkLst>
            <pc:docMk/>
            <pc:sldMk cId="0" sldId="257"/>
            <ac:spMk id="436" creationId="{00000000-0000-0000-0000-000000000000}"/>
          </ac:spMkLst>
        </pc:spChg>
        <pc:spChg chg="mod">
          <ac:chgData name="Deirdre Kilbride" userId="c5a8900d-63fa-4707-9ef3-ae5b472ddefe" providerId="ADAL" clId="{0B8B0582-E445-4628-B08A-6D0C0408EFD6}" dt="2022-11-14T14:21:09.587" v="175" actId="1076"/>
          <ac:spMkLst>
            <pc:docMk/>
            <pc:sldMk cId="0" sldId="257"/>
            <ac:spMk id="437" creationId="{00000000-0000-0000-0000-000000000000}"/>
          </ac:spMkLst>
        </pc:spChg>
        <pc:spChg chg="mod">
          <ac:chgData name="Deirdre Kilbride" userId="c5a8900d-63fa-4707-9ef3-ae5b472ddefe" providerId="ADAL" clId="{0B8B0582-E445-4628-B08A-6D0C0408EFD6}" dt="2022-11-14T14:19:28.927" v="18" actId="1036"/>
          <ac:spMkLst>
            <pc:docMk/>
            <pc:sldMk cId="0" sldId="257"/>
            <ac:spMk id="438" creationId="{00000000-0000-0000-0000-000000000000}"/>
          </ac:spMkLst>
        </pc:spChg>
        <pc:spChg chg="mod">
          <ac:chgData name="Deirdre Kilbride" userId="c5a8900d-63fa-4707-9ef3-ae5b472ddefe" providerId="ADAL" clId="{0B8B0582-E445-4628-B08A-6D0C0408EFD6}" dt="2022-11-14T14:20:43.230" v="151" actId="1036"/>
          <ac:spMkLst>
            <pc:docMk/>
            <pc:sldMk cId="0" sldId="257"/>
            <ac:spMk id="439" creationId="{00000000-0000-0000-0000-000000000000}"/>
          </ac:spMkLst>
        </pc:spChg>
        <pc:spChg chg="mod">
          <ac:chgData name="Deirdre Kilbride" userId="c5a8900d-63fa-4707-9ef3-ae5b472ddefe" providerId="ADAL" clId="{0B8B0582-E445-4628-B08A-6D0C0408EFD6}" dt="2022-11-14T14:20:09.912" v="93" actId="1036"/>
          <ac:spMkLst>
            <pc:docMk/>
            <pc:sldMk cId="0" sldId="257"/>
            <ac:spMk id="440" creationId="{00000000-0000-0000-0000-000000000000}"/>
          </ac:spMkLst>
        </pc:spChg>
        <pc:spChg chg="mod">
          <ac:chgData name="Deirdre Kilbride" userId="c5a8900d-63fa-4707-9ef3-ae5b472ddefe" providerId="ADAL" clId="{0B8B0582-E445-4628-B08A-6D0C0408EFD6}" dt="2022-11-14T14:22:03.955" v="191" actId="1036"/>
          <ac:spMkLst>
            <pc:docMk/>
            <pc:sldMk cId="0" sldId="257"/>
            <ac:spMk id="441" creationId="{00000000-0000-0000-0000-000000000000}"/>
          </ac:spMkLst>
        </pc:spChg>
        <pc:spChg chg="mod">
          <ac:chgData name="Deirdre Kilbride" userId="c5a8900d-63fa-4707-9ef3-ae5b472ddefe" providerId="ADAL" clId="{0B8B0582-E445-4628-B08A-6D0C0408EFD6}" dt="2022-11-14T14:21:44.355" v="187" actId="1036"/>
          <ac:spMkLst>
            <pc:docMk/>
            <pc:sldMk cId="0" sldId="257"/>
            <ac:spMk id="442" creationId="{00000000-0000-0000-0000-000000000000}"/>
          </ac:spMkLst>
        </pc:spChg>
        <pc:spChg chg="mod">
          <ac:chgData name="Deirdre Kilbride" userId="c5a8900d-63fa-4707-9ef3-ae5b472ddefe" providerId="ADAL" clId="{0B8B0582-E445-4628-B08A-6D0C0408EFD6}" dt="2022-11-14T14:21:26.506" v="182" actId="1038"/>
          <ac:spMkLst>
            <pc:docMk/>
            <pc:sldMk cId="0" sldId="257"/>
            <ac:spMk id="443" creationId="{00000000-0000-0000-0000-000000000000}"/>
          </ac:spMkLst>
        </pc:spChg>
        <pc:spChg chg="mod ord">
          <ac:chgData name="Deirdre Kilbride" userId="c5a8900d-63fa-4707-9ef3-ae5b472ddefe" providerId="ADAL" clId="{0B8B0582-E445-4628-B08A-6D0C0408EFD6}" dt="2022-11-14T14:20:21.633" v="111" actId="167"/>
          <ac:spMkLst>
            <pc:docMk/>
            <pc:sldMk cId="0" sldId="257"/>
            <ac:spMk id="44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8" name="Shape 428"/>
          <p:cNvSpPr>
            <a:spLocks noGrp="1" noRot="1" noChangeAspect="1"/>
          </p:cNvSpPr>
          <p:nvPr>
            <p:ph type="sldImg"/>
          </p:nvPr>
        </p:nvSpPr>
        <p:spPr>
          <a:xfrm>
            <a:off x="1143000" y="685800"/>
            <a:ext cx="4572000" cy="3429000"/>
          </a:xfrm>
          <a:prstGeom prst="rect">
            <a:avLst/>
          </a:prstGeom>
        </p:spPr>
        <p:txBody>
          <a:bodyPr/>
          <a:lstStyle/>
          <a:p>
            <a:endParaRPr/>
          </a:p>
        </p:txBody>
      </p:sp>
      <p:sp>
        <p:nvSpPr>
          <p:cNvPr id="429" name="Shape 42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Star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10DB92F-1664-2443-AAD1-5A59E42646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28000" y="1116000"/>
            <a:ext cx="2088000" cy="2088000"/>
          </a:xfrm>
          <a:prstGeom prst="rect">
            <a:avLst/>
          </a:prstGeom>
        </p:spPr>
      </p:pic>
      <p:cxnSp>
        <p:nvCxnSpPr>
          <p:cNvPr id="10" name="Straight Connector 9">
            <a:extLst>
              <a:ext uri="{FF2B5EF4-FFF2-40B4-BE49-F238E27FC236}">
                <a16:creationId xmlns:a16="http://schemas.microsoft.com/office/drawing/2014/main" id="{8E0F5C43-FBA2-6047-B70F-64D3A99E8EB3}"/>
              </a:ext>
            </a:extLst>
          </p:cNvPr>
          <p:cNvCxnSpPr/>
          <p:nvPr userDrawn="1"/>
        </p:nvCxnSpPr>
        <p:spPr>
          <a:xfrm>
            <a:off x="216000" y="4554000"/>
            <a:ext cx="871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24998F3-A8FA-A343-84EB-AB3AEB19ECAF}"/>
              </a:ext>
            </a:extLst>
          </p:cNvPr>
          <p:cNvSpPr txBox="1"/>
          <p:nvPr userDrawn="1"/>
        </p:nvSpPr>
        <p:spPr>
          <a:xfrm>
            <a:off x="0" y="-380003"/>
            <a:ext cx="432000" cy="252000"/>
          </a:xfrm>
          <a:prstGeom prst="rect">
            <a:avLst/>
          </a:prstGeom>
          <a:solidFill>
            <a:schemeClr val="accent2"/>
          </a:solidFill>
        </p:spPr>
        <p:txBody>
          <a:bodyPr wrap="square" lIns="72000" tIns="36000" rIns="36000" bIns="36000" rtlCol="0">
            <a:spAutoFit/>
          </a:bodyPr>
          <a:lstStyle/>
          <a:p>
            <a:pPr>
              <a:lnSpc>
                <a:spcPts val="1400"/>
              </a:lnSpc>
            </a:pPr>
            <a:r>
              <a:rPr lang="nl-NL" b="1">
                <a:solidFill>
                  <a:schemeClr val="bg1"/>
                </a:solidFill>
              </a:rPr>
              <a:t>1</a:t>
            </a:r>
          </a:p>
        </p:txBody>
      </p:sp>
      <p:sp>
        <p:nvSpPr>
          <p:cNvPr id="6" name="TextBox 5">
            <a:extLst>
              <a:ext uri="{FF2B5EF4-FFF2-40B4-BE49-F238E27FC236}">
                <a16:creationId xmlns:a16="http://schemas.microsoft.com/office/drawing/2014/main" id="{50B5C631-4394-3B4A-B3E7-72F98E6B0EB1}"/>
              </a:ext>
            </a:extLst>
          </p:cNvPr>
          <p:cNvSpPr txBox="1"/>
          <p:nvPr userDrawn="1"/>
        </p:nvSpPr>
        <p:spPr>
          <a:xfrm>
            <a:off x="556759" y="-380003"/>
            <a:ext cx="2880000" cy="259293"/>
          </a:xfrm>
          <a:prstGeom prst="rect">
            <a:avLst/>
          </a:prstGeom>
          <a:solidFill>
            <a:schemeClr val="accent1"/>
          </a:solidFill>
        </p:spPr>
        <p:txBody>
          <a:bodyPr wrap="square" lIns="72000" tIns="36000" rIns="36000" bIns="36000" rtlCol="0">
            <a:spAutoFit/>
          </a:bodyPr>
          <a:lstStyle/>
          <a:p>
            <a:pPr>
              <a:lnSpc>
                <a:spcPts val="1400"/>
              </a:lnSpc>
            </a:pPr>
            <a:r>
              <a:rPr lang="en-GB" b="1" noProof="0">
                <a:solidFill>
                  <a:schemeClr val="bg1"/>
                </a:solidFill>
              </a:rPr>
              <a:t>Start</a:t>
            </a:r>
          </a:p>
        </p:txBody>
      </p:sp>
      <p:sp>
        <p:nvSpPr>
          <p:cNvPr id="14" name="TextBox 13">
            <a:extLst>
              <a:ext uri="{FF2B5EF4-FFF2-40B4-BE49-F238E27FC236}">
                <a16:creationId xmlns:a16="http://schemas.microsoft.com/office/drawing/2014/main" id="{F1929E44-B251-B46B-6CC2-A5E573945C2B}"/>
              </a:ext>
            </a:extLst>
          </p:cNvPr>
          <p:cNvSpPr txBox="1"/>
          <p:nvPr userDrawn="1"/>
        </p:nvSpPr>
        <p:spPr>
          <a:xfrm>
            <a:off x="1869850" y="4600960"/>
            <a:ext cx="651326" cy="438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University</a:t>
            </a:r>
          </a:p>
          <a:p>
            <a:pPr algn="l"/>
            <a:r>
              <a:rPr lang="en-GB" sz="750" noProof="1"/>
              <a:t>College</a:t>
            </a:r>
          </a:p>
          <a:p>
            <a:pPr algn="l"/>
            <a:r>
              <a:rPr lang="en-GB" sz="750" noProof="1"/>
              <a:t>Dublin</a:t>
            </a:r>
          </a:p>
        </p:txBody>
      </p:sp>
      <p:sp>
        <p:nvSpPr>
          <p:cNvPr id="15" name="TextBox 14">
            <a:extLst>
              <a:ext uri="{FF2B5EF4-FFF2-40B4-BE49-F238E27FC236}">
                <a16:creationId xmlns:a16="http://schemas.microsoft.com/office/drawing/2014/main" id="{C308D8A9-0F6D-C60F-F85E-98A5A280FFDD}"/>
              </a:ext>
            </a:extLst>
          </p:cNvPr>
          <p:cNvSpPr txBox="1"/>
          <p:nvPr userDrawn="1"/>
        </p:nvSpPr>
        <p:spPr>
          <a:xfrm>
            <a:off x="3471220" y="4606404"/>
            <a:ext cx="633173"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Helsingin</a:t>
            </a:r>
          </a:p>
          <a:p>
            <a:pPr algn="l"/>
            <a:r>
              <a:rPr lang="en-GB" sz="750" noProof="1"/>
              <a:t>yliopisto</a:t>
            </a:r>
          </a:p>
        </p:txBody>
      </p:sp>
      <p:sp>
        <p:nvSpPr>
          <p:cNvPr id="17" name="TextBox 16">
            <a:extLst>
              <a:ext uri="{FF2B5EF4-FFF2-40B4-BE49-F238E27FC236}">
                <a16:creationId xmlns:a16="http://schemas.microsoft.com/office/drawing/2014/main" id="{2A6C895C-C9D4-F39B-F1B2-25BE08057B55}"/>
              </a:ext>
            </a:extLst>
          </p:cNvPr>
          <p:cNvSpPr txBox="1"/>
          <p:nvPr userDrawn="1"/>
        </p:nvSpPr>
        <p:spPr>
          <a:xfrm>
            <a:off x="5001092" y="4605716"/>
            <a:ext cx="726141" cy="438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Uniwersytet </a:t>
            </a:r>
          </a:p>
          <a:p>
            <a:pPr algn="l"/>
            <a:r>
              <a:rPr lang="en-GB" sz="750" noProof="1"/>
              <a:t>Jagielloński </a:t>
            </a:r>
          </a:p>
          <a:p>
            <a:pPr algn="l"/>
            <a:r>
              <a:rPr lang="en-GB" sz="750" noProof="1"/>
              <a:t>w Krakowie</a:t>
            </a:r>
          </a:p>
        </p:txBody>
      </p:sp>
      <p:sp>
        <p:nvSpPr>
          <p:cNvPr id="19" name="TextBox 18">
            <a:extLst>
              <a:ext uri="{FF2B5EF4-FFF2-40B4-BE49-F238E27FC236}">
                <a16:creationId xmlns:a16="http://schemas.microsoft.com/office/drawing/2014/main" id="{A2E8ADE5-F831-BA44-E959-115EF8DB83A8}"/>
              </a:ext>
            </a:extLst>
          </p:cNvPr>
          <p:cNvSpPr txBox="1"/>
          <p:nvPr userDrawn="1"/>
        </p:nvSpPr>
        <p:spPr>
          <a:xfrm>
            <a:off x="6579449" y="4606589"/>
            <a:ext cx="775602" cy="438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Universidad </a:t>
            </a:r>
          </a:p>
          <a:p>
            <a:pPr algn="l"/>
            <a:r>
              <a:rPr lang="en-GB" sz="750" noProof="1"/>
              <a:t>Complutense de Madrid</a:t>
            </a:r>
          </a:p>
        </p:txBody>
      </p:sp>
      <p:sp>
        <p:nvSpPr>
          <p:cNvPr id="21" name="TextBox 20">
            <a:extLst>
              <a:ext uri="{FF2B5EF4-FFF2-40B4-BE49-F238E27FC236}">
                <a16:creationId xmlns:a16="http://schemas.microsoft.com/office/drawing/2014/main" id="{9BF8268B-4063-A74D-D591-8E27D38A1A23}"/>
              </a:ext>
            </a:extLst>
          </p:cNvPr>
          <p:cNvSpPr txBox="1"/>
          <p:nvPr userDrawn="1"/>
        </p:nvSpPr>
        <p:spPr>
          <a:xfrm>
            <a:off x="8216226" y="4607463"/>
            <a:ext cx="633174"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Universität</a:t>
            </a:r>
          </a:p>
          <a:p>
            <a:pPr algn="l"/>
            <a:r>
              <a:rPr lang="en-GB" sz="750" noProof="1"/>
              <a:t>Zürich</a:t>
            </a:r>
          </a:p>
        </p:txBody>
      </p:sp>
      <p:sp>
        <p:nvSpPr>
          <p:cNvPr id="25" name="TextBox 24">
            <a:extLst>
              <a:ext uri="{FF2B5EF4-FFF2-40B4-BE49-F238E27FC236}">
                <a16:creationId xmlns:a16="http://schemas.microsoft.com/office/drawing/2014/main" id="{22DBDED9-C7F2-CDC3-EF18-7E5444FD4820}"/>
              </a:ext>
            </a:extLst>
          </p:cNvPr>
          <p:cNvSpPr txBox="1"/>
          <p:nvPr userDrawn="1"/>
        </p:nvSpPr>
        <p:spPr>
          <a:xfrm>
            <a:off x="162953" y="4598999"/>
            <a:ext cx="880656"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Freie Universität </a:t>
            </a:r>
          </a:p>
          <a:p>
            <a:pPr algn="l"/>
            <a:r>
              <a:rPr lang="en-GB" sz="750" noProof="1"/>
              <a:t>Berlin</a:t>
            </a:r>
          </a:p>
        </p:txBody>
      </p:sp>
      <p:sp>
        <p:nvSpPr>
          <p:cNvPr id="27" name="TextBox 26">
            <a:extLst>
              <a:ext uri="{FF2B5EF4-FFF2-40B4-BE49-F238E27FC236}">
                <a16:creationId xmlns:a16="http://schemas.microsoft.com/office/drawing/2014/main" id="{48DA50E1-9174-88F9-F1B2-B423E6AE73EC}"/>
              </a:ext>
            </a:extLst>
          </p:cNvPr>
          <p:cNvSpPr txBox="1"/>
          <p:nvPr userDrawn="1"/>
        </p:nvSpPr>
        <p:spPr>
          <a:xfrm>
            <a:off x="860341" y="4063703"/>
            <a:ext cx="1086018" cy="438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Alma Mater </a:t>
            </a:r>
          </a:p>
          <a:p>
            <a:pPr algn="l"/>
            <a:r>
              <a:rPr lang="en-GB" sz="750" noProof="1"/>
              <a:t>Studiorum Universitá </a:t>
            </a:r>
          </a:p>
          <a:p>
            <a:pPr algn="l"/>
            <a:r>
              <a:rPr lang="en-GB" sz="750" noProof="1"/>
              <a:t>di Bologna</a:t>
            </a:r>
          </a:p>
        </p:txBody>
      </p:sp>
      <p:sp>
        <p:nvSpPr>
          <p:cNvPr id="29" name="TextBox 28">
            <a:extLst>
              <a:ext uri="{FF2B5EF4-FFF2-40B4-BE49-F238E27FC236}">
                <a16:creationId xmlns:a16="http://schemas.microsoft.com/office/drawing/2014/main" id="{5C49C5FB-A7BC-17E7-3450-1F8385ABF98E}"/>
              </a:ext>
            </a:extLst>
          </p:cNvPr>
          <p:cNvSpPr txBox="1"/>
          <p:nvPr userDrawn="1"/>
        </p:nvSpPr>
        <p:spPr>
          <a:xfrm>
            <a:off x="2573477" y="4179120"/>
            <a:ext cx="824506"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The University</a:t>
            </a:r>
          </a:p>
          <a:p>
            <a:pPr algn="l"/>
            <a:r>
              <a:rPr lang="en-GB" sz="750" noProof="1"/>
              <a:t>of Edinburgh</a:t>
            </a:r>
          </a:p>
        </p:txBody>
      </p:sp>
      <p:sp>
        <p:nvSpPr>
          <p:cNvPr id="31" name="TextBox 30">
            <a:extLst>
              <a:ext uri="{FF2B5EF4-FFF2-40B4-BE49-F238E27FC236}">
                <a16:creationId xmlns:a16="http://schemas.microsoft.com/office/drawing/2014/main" id="{EC6BACB8-81BC-655E-C4C9-759E0DBA7412}"/>
              </a:ext>
            </a:extLst>
          </p:cNvPr>
          <p:cNvSpPr txBox="1"/>
          <p:nvPr userDrawn="1"/>
        </p:nvSpPr>
        <p:spPr>
          <a:xfrm>
            <a:off x="4245565" y="4185730"/>
            <a:ext cx="673339"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Universiteit</a:t>
            </a:r>
          </a:p>
          <a:p>
            <a:pPr algn="l"/>
            <a:r>
              <a:rPr lang="en-GB" sz="750" noProof="1"/>
              <a:t>Leiden</a:t>
            </a:r>
          </a:p>
        </p:txBody>
      </p:sp>
      <p:sp>
        <p:nvSpPr>
          <p:cNvPr id="33" name="TextBox 32">
            <a:extLst>
              <a:ext uri="{FF2B5EF4-FFF2-40B4-BE49-F238E27FC236}">
                <a16:creationId xmlns:a16="http://schemas.microsoft.com/office/drawing/2014/main" id="{8843045D-B2A0-E108-4A4E-DF5C56CEF185}"/>
              </a:ext>
            </a:extLst>
          </p:cNvPr>
          <p:cNvSpPr txBox="1"/>
          <p:nvPr userDrawn="1"/>
        </p:nvSpPr>
        <p:spPr>
          <a:xfrm>
            <a:off x="5825209" y="4282994"/>
            <a:ext cx="673339"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KU Leuven</a:t>
            </a:r>
          </a:p>
        </p:txBody>
      </p:sp>
      <p:sp>
        <p:nvSpPr>
          <p:cNvPr id="35" name="TextBox 34">
            <a:extLst>
              <a:ext uri="{FF2B5EF4-FFF2-40B4-BE49-F238E27FC236}">
                <a16:creationId xmlns:a16="http://schemas.microsoft.com/office/drawing/2014/main" id="{6E2975F5-DD3A-7916-3B66-9BCF284E07C2}"/>
              </a:ext>
            </a:extLst>
          </p:cNvPr>
          <p:cNvSpPr txBox="1"/>
          <p:nvPr userDrawn="1"/>
        </p:nvSpPr>
        <p:spPr>
          <a:xfrm>
            <a:off x="7207120" y="4174357"/>
            <a:ext cx="1067060"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Université Paris 1  Panthéon-Sorbonne</a:t>
            </a:r>
          </a:p>
        </p:txBody>
      </p:sp>
    </p:spTree>
    <p:extLst>
      <p:ext uri="{BB962C8B-B14F-4D97-AF65-F5344CB8AC3E}">
        <p14:creationId xmlns:p14="http://schemas.microsoft.com/office/powerpoint/2010/main" val="3057594016"/>
      </p:ext>
    </p:extLst>
  </p:cSld>
  <p:clrMapOvr>
    <a:masterClrMapping/>
  </p:clrMapOvr>
  <p:transition spd="med"/>
  <p:extLst>
    <p:ext uri="{DCECCB84-F9BA-43D5-87BE-67443E8EF086}">
      <p15:sldGuideLst xmlns:p15="http://schemas.microsoft.com/office/powerpoint/2012/main">
        <p15:guide id="1" orient="horz" pos="1620">
          <p15:clr>
            <a:srgbClr val="FBAE40"/>
          </p15:clr>
        </p15:guide>
        <p15:guide id="2" pos="385">
          <p15:clr>
            <a:srgbClr val="FBAE40"/>
          </p15:clr>
        </p15:guide>
        <p15:guide id="4" pos="3878">
          <p15:clr>
            <a:srgbClr val="FBAE40"/>
          </p15:clr>
        </p15:guide>
        <p15:guide id="5" pos="1383">
          <p15:clr>
            <a:srgbClr val="FBAE40"/>
          </p15:clr>
        </p15:guide>
        <p15:guide id="6" pos="1882">
          <p15:clr>
            <a:srgbClr val="FBAE40"/>
          </p15:clr>
        </p15:guide>
        <p15:guide id="7" pos="2880">
          <p15:clr>
            <a:srgbClr val="FBAE40"/>
          </p15:clr>
        </p15:guide>
        <p15:guide id="8" pos="5760">
          <p15:clr>
            <a:srgbClr val="FBAE40"/>
          </p15:clr>
        </p15:guide>
        <p15:guide id="9" orient="horz" pos="2935">
          <p15:clr>
            <a:srgbClr val="FBAE40"/>
          </p15:clr>
        </p15:guide>
        <p15:guide id="10" orient="horz" pos="2799">
          <p15:clr>
            <a:srgbClr val="FBAE40"/>
          </p15:clr>
        </p15:guide>
        <p15:guide id="11" pos="4876">
          <p15:clr>
            <a:srgbClr val="FBAE40"/>
          </p15:clr>
        </p15:guide>
        <p15:guide id="12" pos="4377">
          <p15:clr>
            <a:srgbClr val="FBAE40"/>
          </p15:clr>
        </p15:guide>
        <p15:guide id="13">
          <p15:clr>
            <a:srgbClr val="FBAE40"/>
          </p15:clr>
        </p15:guide>
        <p15:guide id="14" pos="2381">
          <p15:clr>
            <a:srgbClr val="FBAE40"/>
          </p15:clr>
        </p15:guide>
        <p15:guide id="15" pos="3379">
          <p15:clr>
            <a:srgbClr val="FBAE40"/>
          </p15:clr>
        </p15:guide>
        <p15:guide id="17" pos="5375">
          <p15:clr>
            <a:srgbClr val="FBAE40"/>
          </p15:clr>
        </p15:guide>
        <p15:guide id="18" pos="8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Big 1">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21" name="Picture 7" descr="Picture 7"/>
          <p:cNvPicPr>
            <a:picLocks noChangeAspect="1"/>
          </p:cNvPicPr>
          <p:nvPr/>
        </p:nvPicPr>
        <p:blipFill>
          <a:blip r:embed="rId3"/>
          <a:stretch>
            <a:fillRect/>
          </a:stretch>
        </p:blipFill>
        <p:spPr>
          <a:xfrm>
            <a:off x="8280000" y="215999"/>
            <a:ext cx="647701" cy="647701"/>
          </a:xfrm>
          <a:prstGeom prst="rect">
            <a:avLst/>
          </a:prstGeom>
          <a:ln w="12700">
            <a:miter lim="400000"/>
          </a:ln>
        </p:spPr>
      </p:pic>
      <p:sp>
        <p:nvSpPr>
          <p:cNvPr id="322" name="Title Text"/>
          <p:cNvSpPr txBox="1">
            <a:spLocks noGrp="1"/>
          </p:cNvSpPr>
          <p:nvPr>
            <p:ph type="title"/>
          </p:nvPr>
        </p:nvSpPr>
        <p:spPr>
          <a:xfrm>
            <a:off x="216001" y="107999"/>
            <a:ext cx="6480000" cy="1692002"/>
          </a:xfrm>
          <a:prstGeom prst="rect">
            <a:avLst/>
          </a:prstGeom>
        </p:spPr>
        <p:txBody>
          <a:bodyPr>
            <a:normAutofit/>
          </a:bodyPr>
          <a:lstStyle>
            <a:lvl1pPr>
              <a:defRPr sz="5800"/>
            </a:lvl1pPr>
          </a:lstStyle>
          <a:p>
            <a:r>
              <a:t>Title Text</a:t>
            </a:r>
          </a:p>
        </p:txBody>
      </p:sp>
      <p:sp>
        <p:nvSpPr>
          <p:cNvPr id="323" name="Body Level One…"/>
          <p:cNvSpPr txBox="1">
            <a:spLocks noGrp="1"/>
          </p:cNvSpPr>
          <p:nvPr>
            <p:ph type="body" sz="quarter" idx="1"/>
          </p:nvPr>
        </p:nvSpPr>
        <p:spPr>
          <a:xfrm>
            <a:off x="216001" y="1799999"/>
            <a:ext cx="6480000" cy="324001"/>
          </a:xfrm>
          <a:prstGeom prst="rect">
            <a:avLst/>
          </a:prstGeom>
        </p:spPr>
        <p:txBody>
          <a:bodyPr>
            <a:normAutofit/>
          </a:bodyPr>
          <a:lstStyle>
            <a:lvl1pPr marL="0" indent="0">
              <a:lnSpc>
                <a:spcPct val="110000"/>
              </a:lnSpc>
              <a:buSzTx/>
              <a:buFontTx/>
              <a:buNone/>
              <a:defRPr sz="1600"/>
            </a:lvl1pPr>
            <a:lvl2pPr marL="0" indent="342900">
              <a:lnSpc>
                <a:spcPct val="110000"/>
              </a:lnSpc>
              <a:buSzTx/>
              <a:buFontTx/>
              <a:buNone/>
              <a:defRPr sz="1600"/>
            </a:lvl2pPr>
            <a:lvl3pPr marL="0" indent="685800">
              <a:lnSpc>
                <a:spcPct val="110000"/>
              </a:lnSpc>
              <a:buSzTx/>
              <a:buFontTx/>
              <a:buNone/>
              <a:defRPr sz="1600"/>
            </a:lvl3pPr>
            <a:lvl4pPr marL="0" indent="1028700">
              <a:lnSpc>
                <a:spcPct val="110000"/>
              </a:lnSpc>
              <a:buSzTx/>
              <a:buFontTx/>
              <a:buNone/>
              <a:defRPr sz="1600"/>
            </a:lvl4pPr>
            <a:lvl5pPr marL="0" indent="1371600">
              <a:lnSpc>
                <a:spcPct val="110000"/>
              </a:lnSpc>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324" name="TextBox 3"/>
          <p:cNvSpPr txBox="1"/>
          <p:nvPr/>
        </p:nvSpPr>
        <p:spPr>
          <a:xfrm>
            <a:off x="0" y="-380003"/>
            <a:ext cx="432000" cy="249228"/>
          </a:xfrm>
          <a:prstGeom prst="rect">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22</a:t>
            </a:r>
          </a:p>
        </p:txBody>
      </p:sp>
      <p:sp>
        <p:nvSpPr>
          <p:cNvPr id="325" name="TextBox 4"/>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Title Big 1</a:t>
            </a:r>
          </a:p>
        </p:txBody>
      </p:sp>
      <p:sp>
        <p:nvSpPr>
          <p:cNvPr id="3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Small 1">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81" name="Picture 7" descr="Picture 7"/>
          <p:cNvPicPr>
            <a:picLocks noChangeAspect="1"/>
          </p:cNvPicPr>
          <p:nvPr/>
        </p:nvPicPr>
        <p:blipFill>
          <a:blip r:embed="rId3"/>
          <a:stretch>
            <a:fillRect/>
          </a:stretch>
        </p:blipFill>
        <p:spPr>
          <a:xfrm>
            <a:off x="8280000" y="215999"/>
            <a:ext cx="647701" cy="647701"/>
          </a:xfrm>
          <a:prstGeom prst="rect">
            <a:avLst/>
          </a:prstGeom>
          <a:ln w="12700">
            <a:miter lim="400000"/>
          </a:ln>
        </p:spPr>
      </p:pic>
      <p:sp>
        <p:nvSpPr>
          <p:cNvPr id="382" name="Click to edit Master title  style"/>
          <p:cNvSpPr txBox="1">
            <a:spLocks noGrp="1"/>
          </p:cNvSpPr>
          <p:nvPr>
            <p:ph type="title" hasCustomPrompt="1"/>
          </p:nvPr>
        </p:nvSpPr>
        <p:spPr>
          <a:xfrm>
            <a:off x="216001" y="144000"/>
            <a:ext cx="6480000" cy="1656001"/>
          </a:xfrm>
          <a:prstGeom prst="rect">
            <a:avLst/>
          </a:prstGeom>
        </p:spPr>
        <p:txBody>
          <a:bodyPr>
            <a:normAutofit/>
          </a:bodyPr>
          <a:lstStyle/>
          <a:p>
            <a:r>
              <a:t>Click to edit Master title  style</a:t>
            </a:r>
          </a:p>
        </p:txBody>
      </p:sp>
      <p:sp>
        <p:nvSpPr>
          <p:cNvPr id="383" name="Body Level One…"/>
          <p:cNvSpPr txBox="1">
            <a:spLocks noGrp="1"/>
          </p:cNvSpPr>
          <p:nvPr>
            <p:ph type="body" sz="quarter" idx="1"/>
          </p:nvPr>
        </p:nvSpPr>
        <p:spPr>
          <a:xfrm>
            <a:off x="216001" y="1799999"/>
            <a:ext cx="6480000" cy="324001"/>
          </a:xfrm>
          <a:prstGeom prst="rect">
            <a:avLst/>
          </a:prstGeom>
        </p:spPr>
        <p:txBody>
          <a:bodyPr>
            <a:normAutofit/>
          </a:bodyPr>
          <a:lstStyle>
            <a:lvl1pPr marL="0" indent="0">
              <a:lnSpc>
                <a:spcPct val="110000"/>
              </a:lnSpc>
              <a:buSzTx/>
              <a:buFontTx/>
              <a:buNone/>
              <a:defRPr sz="1600"/>
            </a:lvl1pPr>
            <a:lvl2pPr marL="0" indent="342900">
              <a:lnSpc>
                <a:spcPct val="110000"/>
              </a:lnSpc>
              <a:buSzTx/>
              <a:buFontTx/>
              <a:buNone/>
              <a:defRPr sz="1600"/>
            </a:lvl2pPr>
            <a:lvl3pPr marL="0" indent="685800">
              <a:lnSpc>
                <a:spcPct val="110000"/>
              </a:lnSpc>
              <a:buSzTx/>
              <a:buFontTx/>
              <a:buNone/>
              <a:defRPr sz="1600"/>
            </a:lvl3pPr>
            <a:lvl4pPr marL="0" indent="1028700">
              <a:lnSpc>
                <a:spcPct val="110000"/>
              </a:lnSpc>
              <a:buSzTx/>
              <a:buFontTx/>
              <a:buNone/>
              <a:defRPr sz="1600"/>
            </a:lvl4pPr>
            <a:lvl5pPr marL="0" indent="1371600">
              <a:lnSpc>
                <a:spcPct val="110000"/>
              </a:lnSpc>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384" name="TextBox 3"/>
          <p:cNvSpPr txBox="1"/>
          <p:nvPr/>
        </p:nvSpPr>
        <p:spPr>
          <a:xfrm>
            <a:off x="0" y="-380003"/>
            <a:ext cx="432000" cy="249228"/>
          </a:xfrm>
          <a:prstGeom prst="rect">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27</a:t>
            </a:r>
          </a:p>
        </p:txBody>
      </p:sp>
      <p:sp>
        <p:nvSpPr>
          <p:cNvPr id="385" name="TextBox 4"/>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Title Small 1</a:t>
            </a:r>
          </a:p>
        </p:txBody>
      </p:sp>
      <p:sp>
        <p:nvSpPr>
          <p:cNvPr id="3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text large">
    <p:bg>
      <p:bgPr>
        <a:solidFill>
          <a:srgbClr val="FFFFFF"/>
        </a:solidFill>
        <a:effectLst/>
      </p:bgPr>
    </p:bg>
    <p:spTree>
      <p:nvGrpSpPr>
        <p:cNvPr id="1" name=""/>
        <p:cNvGrpSpPr/>
        <p:nvPr/>
      </p:nvGrpSpPr>
      <p:grpSpPr>
        <a:xfrm>
          <a:off x="0" y="0"/>
          <a:ext cx="0" cy="0"/>
          <a:chOff x="0" y="0"/>
          <a:chExt cx="0" cy="0"/>
        </a:xfrm>
      </p:grpSpPr>
      <p:pic>
        <p:nvPicPr>
          <p:cNvPr id="94" name="Picture 7" descr="Picture 7"/>
          <p:cNvPicPr>
            <a:picLocks noChangeAspect="1"/>
          </p:cNvPicPr>
          <p:nvPr/>
        </p:nvPicPr>
        <p:blipFill>
          <a:blip r:embed="rId2"/>
          <a:stretch>
            <a:fillRect/>
          </a:stretch>
        </p:blipFill>
        <p:spPr>
          <a:xfrm>
            <a:off x="8280000" y="215999"/>
            <a:ext cx="647701" cy="647701"/>
          </a:xfrm>
          <a:prstGeom prst="rect">
            <a:avLst/>
          </a:prstGeom>
          <a:ln w="12700">
            <a:miter lim="400000"/>
          </a:ln>
        </p:spPr>
      </p:pic>
      <p:sp>
        <p:nvSpPr>
          <p:cNvPr id="95" name="Title Text"/>
          <p:cNvSpPr txBox="1">
            <a:spLocks noGrp="1"/>
          </p:cNvSpPr>
          <p:nvPr>
            <p:ph type="title"/>
          </p:nvPr>
        </p:nvSpPr>
        <p:spPr>
          <a:xfrm>
            <a:off x="215999" y="144000"/>
            <a:ext cx="6480001" cy="576001"/>
          </a:xfrm>
          <a:prstGeom prst="rect">
            <a:avLst/>
          </a:prstGeom>
        </p:spPr>
        <p:txBody>
          <a:bodyPr>
            <a:normAutofit/>
          </a:bodyPr>
          <a:lstStyle/>
          <a:p>
            <a:r>
              <a:t>Title Text</a:t>
            </a:r>
          </a:p>
        </p:txBody>
      </p:sp>
      <p:sp>
        <p:nvSpPr>
          <p:cNvPr id="96" name="Slide Number"/>
          <p:cNvSpPr txBox="1">
            <a:spLocks noGrp="1"/>
          </p:cNvSpPr>
          <p:nvPr>
            <p:ph type="sldNum" sz="quarter" idx="2"/>
          </p:nvPr>
        </p:nvSpPr>
        <p:spPr>
          <a:xfrm>
            <a:off x="8801000" y="4824000"/>
            <a:ext cx="127001" cy="127001"/>
          </a:xfrm>
          <a:prstGeom prst="rect">
            <a:avLst/>
          </a:prstGeom>
        </p:spPr>
        <p:txBody>
          <a:bodyPr/>
          <a:lstStyle/>
          <a:p>
            <a:fld id="{86CB4B4D-7CA3-9044-876B-883B54F8677D}" type="slidenum">
              <a:t>‹#›</a:t>
            </a:fld>
            <a:endParaRPr/>
          </a:p>
        </p:txBody>
      </p:sp>
      <p:sp>
        <p:nvSpPr>
          <p:cNvPr id="97" name="Body Level One…"/>
          <p:cNvSpPr txBox="1">
            <a:spLocks noGrp="1"/>
          </p:cNvSpPr>
          <p:nvPr>
            <p:ph type="body" idx="1"/>
          </p:nvPr>
        </p:nvSpPr>
        <p:spPr>
          <a:xfrm>
            <a:off x="215999" y="971859"/>
            <a:ext cx="5400001" cy="3564141"/>
          </a:xfrm>
          <a:prstGeom prst="rect">
            <a:avLst/>
          </a:prstGeom>
        </p:spPr>
        <p:txBody>
          <a:bodyPr>
            <a:normAutofit/>
          </a:bodyPr>
          <a:lstStyle>
            <a:lvl1pPr marL="0" indent="0">
              <a:buSzTx/>
              <a:buFontTx/>
              <a:buNone/>
            </a:lvl1pPr>
            <a:lvl2pPr marL="0" indent="342900">
              <a:buSzTx/>
              <a:buFontTx/>
              <a:buNone/>
            </a:lvl2pPr>
            <a:lvl3pPr marL="0" indent="685800">
              <a:buSzTx/>
              <a:buFontTx/>
              <a:buNone/>
            </a:lvl3pPr>
            <a:lvl4pPr marL="0" indent="1028700">
              <a:buSzTx/>
              <a:buFontTx/>
              <a:buNone/>
            </a:lvl4pPr>
            <a:lvl5pPr marL="0" indent="1371600">
              <a:buSzTx/>
              <a:buFontTx/>
              <a:buNone/>
            </a:lvl5pPr>
          </a:lstStyle>
          <a:p>
            <a:r>
              <a:t>Body Level One</a:t>
            </a:r>
          </a:p>
          <a:p>
            <a:pPr lvl="1"/>
            <a:r>
              <a:t>Body Level Two</a:t>
            </a:r>
          </a:p>
          <a:p>
            <a:pPr lvl="2"/>
            <a:r>
              <a:t>Body Level Three</a:t>
            </a:r>
          </a:p>
          <a:p>
            <a:pPr lvl="3"/>
            <a:r>
              <a:t>Body Level Four</a:t>
            </a:r>
          </a:p>
          <a:p>
            <a:pPr lvl="4"/>
            <a:r>
              <a:t>Body Level Five</a:t>
            </a:r>
          </a:p>
        </p:txBody>
      </p:sp>
      <p:sp>
        <p:nvSpPr>
          <p:cNvPr id="98" name="TextBox 7"/>
          <p:cNvSpPr txBox="1"/>
          <p:nvPr/>
        </p:nvSpPr>
        <p:spPr>
          <a:xfrm>
            <a:off x="0" y="-380003"/>
            <a:ext cx="432000" cy="249228"/>
          </a:xfrm>
          <a:prstGeom prst="rect">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6</a:t>
            </a:r>
          </a:p>
        </p:txBody>
      </p:sp>
      <p:sp>
        <p:nvSpPr>
          <p:cNvPr id="99" name="TextBox 8"/>
          <p:cNvSpPr txBox="1"/>
          <p:nvPr/>
        </p:nvSpPr>
        <p:spPr>
          <a:xfrm>
            <a:off x="556758" y="-380003"/>
            <a:ext cx="2880001" cy="249228"/>
          </a:xfrm>
          <a:prstGeom prst="rect">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Title and text large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bullets large">
    <p:bg>
      <p:bgPr>
        <a:solidFill>
          <a:srgbClr val="FFFFFF"/>
        </a:solidFill>
        <a:effectLst/>
      </p:bgPr>
    </p:bg>
    <p:spTree>
      <p:nvGrpSpPr>
        <p:cNvPr id="1" name=""/>
        <p:cNvGrpSpPr/>
        <p:nvPr/>
      </p:nvGrpSpPr>
      <p:grpSpPr>
        <a:xfrm>
          <a:off x="0" y="0"/>
          <a:ext cx="0" cy="0"/>
          <a:chOff x="0" y="0"/>
          <a:chExt cx="0" cy="0"/>
        </a:xfrm>
      </p:grpSpPr>
      <p:pic>
        <p:nvPicPr>
          <p:cNvPr id="106" name="Picture 7" descr="Picture 7"/>
          <p:cNvPicPr>
            <a:picLocks noChangeAspect="1"/>
          </p:cNvPicPr>
          <p:nvPr/>
        </p:nvPicPr>
        <p:blipFill>
          <a:blip r:embed="rId2"/>
          <a:stretch>
            <a:fillRect/>
          </a:stretch>
        </p:blipFill>
        <p:spPr>
          <a:xfrm>
            <a:off x="8280000" y="215999"/>
            <a:ext cx="647701" cy="647701"/>
          </a:xfrm>
          <a:prstGeom prst="rect">
            <a:avLst/>
          </a:prstGeom>
          <a:ln w="12700">
            <a:miter lim="400000"/>
          </a:ln>
        </p:spPr>
      </p:pic>
      <p:sp>
        <p:nvSpPr>
          <p:cNvPr id="107" name="Title Text"/>
          <p:cNvSpPr txBox="1">
            <a:spLocks noGrp="1"/>
          </p:cNvSpPr>
          <p:nvPr>
            <p:ph type="title"/>
          </p:nvPr>
        </p:nvSpPr>
        <p:spPr>
          <a:xfrm>
            <a:off x="215999" y="144000"/>
            <a:ext cx="6480001" cy="576001"/>
          </a:xfrm>
          <a:prstGeom prst="rect">
            <a:avLst/>
          </a:prstGeom>
        </p:spPr>
        <p:txBody>
          <a:bodyPr>
            <a:normAutofit/>
          </a:bodyPr>
          <a:lstStyle/>
          <a:p>
            <a:r>
              <a:t>Title Text</a:t>
            </a:r>
          </a:p>
        </p:txBody>
      </p:sp>
      <p:sp>
        <p:nvSpPr>
          <p:cNvPr id="108" name="Body Level One…"/>
          <p:cNvSpPr txBox="1">
            <a:spLocks noGrp="1"/>
          </p:cNvSpPr>
          <p:nvPr>
            <p:ph type="body" idx="1"/>
          </p:nvPr>
        </p:nvSpPr>
        <p:spPr>
          <a:xfrm>
            <a:off x="215999" y="971999"/>
            <a:ext cx="5400001" cy="356414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xfrm>
            <a:off x="8801000" y="4824000"/>
            <a:ext cx="127001" cy="127001"/>
          </a:xfrm>
          <a:prstGeom prst="rect">
            <a:avLst/>
          </a:prstGeom>
        </p:spPr>
        <p:txBody>
          <a:bodyPr/>
          <a:lstStyle/>
          <a:p>
            <a:fld id="{86CB4B4D-7CA3-9044-876B-883B54F8677D}" type="slidenum">
              <a:t>‹#›</a:t>
            </a:fld>
            <a:endParaRPr/>
          </a:p>
        </p:txBody>
      </p:sp>
      <p:sp>
        <p:nvSpPr>
          <p:cNvPr id="110" name="TextBox 6"/>
          <p:cNvSpPr txBox="1"/>
          <p:nvPr/>
        </p:nvSpPr>
        <p:spPr>
          <a:xfrm>
            <a:off x="0" y="-380003"/>
            <a:ext cx="432000" cy="249228"/>
          </a:xfrm>
          <a:prstGeom prst="rect">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7</a:t>
            </a:r>
          </a:p>
        </p:txBody>
      </p:sp>
      <p:sp>
        <p:nvSpPr>
          <p:cNvPr id="111" name="TextBox 7"/>
          <p:cNvSpPr txBox="1"/>
          <p:nvPr/>
        </p:nvSpPr>
        <p:spPr>
          <a:xfrm>
            <a:off x="556758" y="-380003"/>
            <a:ext cx="2880001" cy="249228"/>
          </a:xfrm>
          <a:prstGeom prst="rect">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Title and bullets large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bullets and picture large">
    <p:bg>
      <p:bgPr>
        <a:solidFill>
          <a:srgbClr val="FFFFFF"/>
        </a:solidFill>
        <a:effectLst/>
      </p:bgPr>
    </p:bg>
    <p:spTree>
      <p:nvGrpSpPr>
        <p:cNvPr id="1" name=""/>
        <p:cNvGrpSpPr/>
        <p:nvPr/>
      </p:nvGrpSpPr>
      <p:grpSpPr>
        <a:xfrm>
          <a:off x="0" y="0"/>
          <a:ext cx="0" cy="0"/>
          <a:chOff x="0" y="0"/>
          <a:chExt cx="0" cy="0"/>
        </a:xfrm>
      </p:grpSpPr>
      <p:pic>
        <p:nvPicPr>
          <p:cNvPr id="118" name="Picture 7" descr="Picture 7"/>
          <p:cNvPicPr>
            <a:picLocks noChangeAspect="1"/>
          </p:cNvPicPr>
          <p:nvPr/>
        </p:nvPicPr>
        <p:blipFill>
          <a:blip r:embed="rId2"/>
          <a:stretch>
            <a:fillRect/>
          </a:stretch>
        </p:blipFill>
        <p:spPr>
          <a:xfrm>
            <a:off x="8280000" y="215999"/>
            <a:ext cx="647701" cy="647701"/>
          </a:xfrm>
          <a:prstGeom prst="rect">
            <a:avLst/>
          </a:prstGeom>
          <a:ln w="12700">
            <a:miter lim="400000"/>
          </a:ln>
        </p:spPr>
      </p:pic>
      <p:sp>
        <p:nvSpPr>
          <p:cNvPr id="119" name="Title Text"/>
          <p:cNvSpPr txBox="1">
            <a:spLocks noGrp="1"/>
          </p:cNvSpPr>
          <p:nvPr>
            <p:ph type="title"/>
          </p:nvPr>
        </p:nvSpPr>
        <p:spPr>
          <a:xfrm>
            <a:off x="215999" y="144000"/>
            <a:ext cx="4104989" cy="576001"/>
          </a:xfrm>
          <a:prstGeom prst="rect">
            <a:avLst/>
          </a:prstGeom>
        </p:spPr>
        <p:txBody>
          <a:bodyPr>
            <a:normAutofit/>
          </a:bodyPr>
          <a:lstStyle/>
          <a:p>
            <a:r>
              <a:t>Title Text</a:t>
            </a:r>
          </a:p>
        </p:txBody>
      </p:sp>
      <p:sp>
        <p:nvSpPr>
          <p:cNvPr id="120" name="Body Level One…"/>
          <p:cNvSpPr txBox="1">
            <a:spLocks noGrp="1"/>
          </p:cNvSpPr>
          <p:nvPr>
            <p:ph type="body" sz="half" idx="1"/>
          </p:nvPr>
        </p:nvSpPr>
        <p:spPr>
          <a:xfrm>
            <a:off x="215999" y="971999"/>
            <a:ext cx="4104989" cy="356414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8801000" y="4824000"/>
            <a:ext cx="127001" cy="127001"/>
          </a:xfrm>
          <a:prstGeom prst="rect">
            <a:avLst/>
          </a:prstGeom>
        </p:spPr>
        <p:txBody>
          <a:bodyPr/>
          <a:lstStyle/>
          <a:p>
            <a:fld id="{86CB4B4D-7CA3-9044-876B-883B54F8677D}" type="slidenum">
              <a:t>‹#›</a:t>
            </a:fld>
            <a:endParaRPr/>
          </a:p>
        </p:txBody>
      </p:sp>
      <p:sp>
        <p:nvSpPr>
          <p:cNvPr id="122" name="Picture Placeholder 2"/>
          <p:cNvSpPr>
            <a:spLocks noGrp="1"/>
          </p:cNvSpPr>
          <p:nvPr>
            <p:ph type="pic" idx="21"/>
          </p:nvPr>
        </p:nvSpPr>
        <p:spPr>
          <a:xfrm>
            <a:off x="4571998" y="215999"/>
            <a:ext cx="4356002" cy="4712401"/>
          </a:xfrm>
          <a:prstGeom prst="rect">
            <a:avLst/>
          </a:prstGeom>
        </p:spPr>
        <p:txBody>
          <a:bodyPr lIns="91439" tIns="45719" rIns="91439" bIns="45719"/>
          <a:lstStyle/>
          <a:p>
            <a:endParaRPr/>
          </a:p>
        </p:txBody>
      </p:sp>
      <p:sp>
        <p:nvSpPr>
          <p:cNvPr id="123" name="Text Placeholder 3"/>
          <p:cNvSpPr>
            <a:spLocks noGrp="1"/>
          </p:cNvSpPr>
          <p:nvPr>
            <p:ph type="body" sz="quarter" idx="22" hasCustomPrompt="1"/>
          </p:nvPr>
        </p:nvSpPr>
        <p:spPr>
          <a:xfrm>
            <a:off x="8280000" y="215099"/>
            <a:ext cx="648001" cy="648002"/>
          </a:xfrm>
          <a:prstGeom prst="rect">
            <a:avLst/>
          </a:prstGeom>
          <a:blipFill>
            <a:blip r:embed="rId2"/>
            <a:stretch>
              <a:fillRect/>
            </a:stretch>
          </a:blipFill>
        </p:spPr>
        <p:txBody>
          <a:bodyPr anchor="ctr">
            <a:normAutofit/>
          </a:bodyPr>
          <a:lstStyle>
            <a:lvl1pPr marL="0" indent="0" algn="ctr">
              <a:buSzTx/>
              <a:buFontTx/>
              <a:buNone/>
              <a:defRPr sz="1400"/>
            </a:lvl1pPr>
          </a:lstStyle>
          <a:p>
            <a:r>
              <a:t> </a:t>
            </a:r>
          </a:p>
        </p:txBody>
      </p:sp>
      <p:sp>
        <p:nvSpPr>
          <p:cNvPr id="124" name="Text Placeholder 3"/>
          <p:cNvSpPr>
            <a:spLocks noGrp="1"/>
          </p:cNvSpPr>
          <p:nvPr>
            <p:ph type="body" sz="half" idx="23" hasCustomPrompt="1"/>
          </p:nvPr>
        </p:nvSpPr>
        <p:spPr>
          <a:xfrm>
            <a:off x="4571996" y="2761861"/>
            <a:ext cx="4356001" cy="2165640"/>
          </a:xfrm>
          <a:prstGeom prst="rect">
            <a:avLst/>
          </a:prstGeom>
          <a:gradFill>
            <a:gsLst>
              <a:gs pos="0">
                <a:srgbClr val="FFFF80">
                  <a:alpha val="0"/>
                </a:srgbClr>
              </a:gs>
              <a:gs pos="100000">
                <a:srgbClr val="FFFF80"/>
              </a:gs>
            </a:gsLst>
            <a:lin ang="5400000"/>
          </a:gradFill>
        </p:spPr>
        <p:txBody>
          <a:bodyPr>
            <a:normAutofit/>
          </a:bodyPr>
          <a:lstStyle>
            <a:lvl1pPr marL="0" indent="0">
              <a:buSzTx/>
              <a:buFontTx/>
              <a:buNone/>
            </a:lvl1pPr>
          </a:lstStyle>
          <a:p>
            <a:r>
              <a:t> </a:t>
            </a:r>
          </a:p>
        </p:txBody>
      </p:sp>
      <p:sp>
        <p:nvSpPr>
          <p:cNvPr id="125" name="TextBox 9"/>
          <p:cNvSpPr txBox="1"/>
          <p:nvPr/>
        </p:nvSpPr>
        <p:spPr>
          <a:xfrm>
            <a:off x="0" y="-380003"/>
            <a:ext cx="432000" cy="249228"/>
          </a:xfrm>
          <a:prstGeom prst="rect">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8</a:t>
            </a:r>
          </a:p>
        </p:txBody>
      </p:sp>
      <p:sp>
        <p:nvSpPr>
          <p:cNvPr id="126" name="TextBox 11"/>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Title, bullets and picture large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nd bullets small">
    <p:bg>
      <p:bgPr>
        <a:solidFill>
          <a:srgbClr val="FFFFFF"/>
        </a:solidFill>
        <a:effectLst/>
      </p:bgPr>
    </p:bg>
    <p:spTree>
      <p:nvGrpSpPr>
        <p:cNvPr id="1" name=""/>
        <p:cNvGrpSpPr/>
        <p:nvPr/>
      </p:nvGrpSpPr>
      <p:grpSpPr>
        <a:xfrm>
          <a:off x="0" y="0"/>
          <a:ext cx="0" cy="0"/>
          <a:chOff x="0" y="0"/>
          <a:chExt cx="0" cy="0"/>
        </a:xfrm>
      </p:grpSpPr>
      <p:pic>
        <p:nvPicPr>
          <p:cNvPr id="145" name="Picture 7" descr="Picture 7"/>
          <p:cNvPicPr>
            <a:picLocks noChangeAspect="1"/>
          </p:cNvPicPr>
          <p:nvPr/>
        </p:nvPicPr>
        <p:blipFill>
          <a:blip r:embed="rId2"/>
          <a:stretch>
            <a:fillRect/>
          </a:stretch>
        </p:blipFill>
        <p:spPr>
          <a:xfrm>
            <a:off x="8280000" y="215999"/>
            <a:ext cx="647701" cy="647701"/>
          </a:xfrm>
          <a:prstGeom prst="rect">
            <a:avLst/>
          </a:prstGeom>
          <a:ln w="12700">
            <a:miter lim="400000"/>
          </a:ln>
        </p:spPr>
      </p:pic>
      <p:sp>
        <p:nvSpPr>
          <p:cNvPr id="146" name="Title Text"/>
          <p:cNvSpPr txBox="1">
            <a:spLocks noGrp="1"/>
          </p:cNvSpPr>
          <p:nvPr>
            <p:ph type="title"/>
          </p:nvPr>
        </p:nvSpPr>
        <p:spPr>
          <a:xfrm>
            <a:off x="215999" y="144000"/>
            <a:ext cx="6480001" cy="576001"/>
          </a:xfrm>
          <a:prstGeom prst="rect">
            <a:avLst/>
          </a:prstGeom>
        </p:spPr>
        <p:txBody>
          <a:bodyPr>
            <a:normAutofit/>
          </a:bodyPr>
          <a:lstStyle/>
          <a:p>
            <a:r>
              <a:t>Title Text</a:t>
            </a:r>
          </a:p>
        </p:txBody>
      </p:sp>
      <p:sp>
        <p:nvSpPr>
          <p:cNvPr id="147" name="Body Level One…"/>
          <p:cNvSpPr txBox="1">
            <a:spLocks noGrp="1"/>
          </p:cNvSpPr>
          <p:nvPr>
            <p:ph type="body" idx="1"/>
          </p:nvPr>
        </p:nvSpPr>
        <p:spPr>
          <a:xfrm>
            <a:off x="215999" y="1008000"/>
            <a:ext cx="5400001" cy="3528001"/>
          </a:xfrm>
          <a:prstGeom prst="rect">
            <a:avLst/>
          </a:prstGeom>
        </p:spPr>
        <p:txBody>
          <a:bodyPr>
            <a:normAutofit/>
          </a:bodyPr>
          <a:lstStyle>
            <a:lvl1pPr>
              <a:defRPr sz="1100"/>
            </a:lvl1pPr>
            <a:lvl2pPr>
              <a:defRPr sz="1100"/>
            </a:lvl2pPr>
            <a:lvl3pPr>
              <a:defRPr sz="1100"/>
            </a:lvl3pPr>
            <a:lvl4pPr>
              <a:defRPr sz="1100"/>
            </a:lvl4pPr>
            <a:lvl5pPr>
              <a:defRPr sz="1100"/>
            </a:lvl5pPr>
          </a:lstStyle>
          <a:p>
            <a:r>
              <a:t>Body Level One</a:t>
            </a:r>
          </a:p>
          <a:p>
            <a:pPr lvl="1"/>
            <a:r>
              <a:t>Body Level Two</a:t>
            </a:r>
          </a:p>
          <a:p>
            <a:pPr lvl="2"/>
            <a:r>
              <a:t>Body Level Three</a:t>
            </a:r>
          </a:p>
          <a:p>
            <a:pPr lvl="3"/>
            <a:r>
              <a:t>Body Level Four</a:t>
            </a:r>
          </a:p>
          <a:p>
            <a:pPr lvl="4"/>
            <a:r>
              <a:t>Body Level Five</a:t>
            </a:r>
          </a:p>
        </p:txBody>
      </p:sp>
      <p:sp>
        <p:nvSpPr>
          <p:cNvPr id="148" name="Slide Number"/>
          <p:cNvSpPr txBox="1">
            <a:spLocks noGrp="1"/>
          </p:cNvSpPr>
          <p:nvPr>
            <p:ph type="sldNum" sz="quarter" idx="2"/>
          </p:nvPr>
        </p:nvSpPr>
        <p:spPr>
          <a:xfrm>
            <a:off x="8801000" y="4824000"/>
            <a:ext cx="127001" cy="127001"/>
          </a:xfrm>
          <a:prstGeom prst="rect">
            <a:avLst/>
          </a:prstGeom>
        </p:spPr>
        <p:txBody>
          <a:bodyPr/>
          <a:lstStyle/>
          <a:p>
            <a:fld id="{86CB4B4D-7CA3-9044-876B-883B54F8677D}" type="slidenum">
              <a:t>‹#›</a:t>
            </a:fld>
            <a:endParaRPr/>
          </a:p>
        </p:txBody>
      </p:sp>
      <p:sp>
        <p:nvSpPr>
          <p:cNvPr id="149" name="TextBox 6"/>
          <p:cNvSpPr txBox="1"/>
          <p:nvPr/>
        </p:nvSpPr>
        <p:spPr>
          <a:xfrm>
            <a:off x="0" y="-380003"/>
            <a:ext cx="432000" cy="249228"/>
          </a:xfrm>
          <a:prstGeom prst="rect">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10</a:t>
            </a:r>
          </a:p>
        </p:txBody>
      </p:sp>
      <p:sp>
        <p:nvSpPr>
          <p:cNvPr id="150" name="TextBox 7"/>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Title and bullets small</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Title and text small">
    <p:bg>
      <p:bgPr>
        <a:solidFill>
          <a:srgbClr val="FFFFFF"/>
        </a:solidFill>
        <a:effectLst/>
      </p:bgPr>
    </p:bg>
    <p:spTree>
      <p:nvGrpSpPr>
        <p:cNvPr id="1" name=""/>
        <p:cNvGrpSpPr/>
        <p:nvPr/>
      </p:nvGrpSpPr>
      <p:grpSpPr>
        <a:xfrm>
          <a:off x="0" y="0"/>
          <a:ext cx="0" cy="0"/>
          <a:chOff x="0" y="0"/>
          <a:chExt cx="0" cy="0"/>
        </a:xfrm>
      </p:grpSpPr>
      <p:pic>
        <p:nvPicPr>
          <p:cNvPr id="157" name="Picture 7" descr="Picture 7"/>
          <p:cNvPicPr>
            <a:picLocks noChangeAspect="1"/>
          </p:cNvPicPr>
          <p:nvPr/>
        </p:nvPicPr>
        <p:blipFill>
          <a:blip r:embed="rId2"/>
          <a:stretch>
            <a:fillRect/>
          </a:stretch>
        </p:blipFill>
        <p:spPr>
          <a:xfrm>
            <a:off x="8280000" y="215999"/>
            <a:ext cx="647701" cy="647701"/>
          </a:xfrm>
          <a:prstGeom prst="rect">
            <a:avLst/>
          </a:prstGeom>
          <a:ln w="12700">
            <a:miter lim="400000"/>
          </a:ln>
        </p:spPr>
      </p:pic>
      <p:sp>
        <p:nvSpPr>
          <p:cNvPr id="158" name="Freeform 9"/>
          <p:cNvSpPr/>
          <p:nvPr/>
        </p:nvSpPr>
        <p:spPr>
          <a:xfrm>
            <a:off x="8603999" y="1625914"/>
            <a:ext cx="540001" cy="268457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7757" y="20749"/>
                </a:lnTo>
                <a:cubicBezTo>
                  <a:pt x="6664" y="18046"/>
                  <a:pt x="0" y="14579"/>
                  <a:pt x="0" y="10800"/>
                </a:cubicBezTo>
                <a:cubicBezTo>
                  <a:pt x="0" y="7021"/>
                  <a:pt x="6664" y="3554"/>
                  <a:pt x="17757" y="851"/>
                </a:cubicBezTo>
                <a:close/>
              </a:path>
            </a:pathLst>
          </a:custGeom>
          <a:solidFill>
            <a:schemeClr val="accent3"/>
          </a:solidFill>
          <a:ln w="12700">
            <a:miter lim="400000"/>
          </a:ln>
        </p:spPr>
        <p:txBody>
          <a:bodyPr lIns="45719" rIns="45719" anchor="ctr"/>
          <a:lstStyle/>
          <a:p>
            <a:pPr algn="ctr">
              <a:defRPr>
                <a:solidFill>
                  <a:srgbClr val="FFFFFF"/>
                </a:solidFill>
              </a:defRPr>
            </a:pPr>
            <a:endParaRPr/>
          </a:p>
        </p:txBody>
      </p:sp>
      <p:sp>
        <p:nvSpPr>
          <p:cNvPr id="159" name="Title Text"/>
          <p:cNvSpPr txBox="1">
            <a:spLocks noGrp="1"/>
          </p:cNvSpPr>
          <p:nvPr>
            <p:ph type="title"/>
          </p:nvPr>
        </p:nvSpPr>
        <p:spPr>
          <a:xfrm>
            <a:off x="215999" y="161999"/>
            <a:ext cx="6480001" cy="216000"/>
          </a:xfrm>
          <a:prstGeom prst="rect">
            <a:avLst/>
          </a:prstGeom>
        </p:spPr>
        <p:txBody>
          <a:bodyPr>
            <a:normAutofit/>
          </a:bodyPr>
          <a:lstStyle>
            <a:lvl1pPr>
              <a:defRPr sz="1200">
                <a:latin typeface="Arial"/>
                <a:ea typeface="Arial"/>
                <a:cs typeface="Arial"/>
                <a:sym typeface="Arial"/>
              </a:defRPr>
            </a:lvl1pPr>
          </a:lstStyle>
          <a:p>
            <a:r>
              <a:t>Title Text</a:t>
            </a:r>
          </a:p>
        </p:txBody>
      </p:sp>
      <p:sp>
        <p:nvSpPr>
          <p:cNvPr id="160" name="Slide Number"/>
          <p:cNvSpPr txBox="1">
            <a:spLocks noGrp="1"/>
          </p:cNvSpPr>
          <p:nvPr>
            <p:ph type="sldNum" sz="quarter" idx="2"/>
          </p:nvPr>
        </p:nvSpPr>
        <p:spPr>
          <a:xfrm>
            <a:off x="8801000" y="4824000"/>
            <a:ext cx="127001" cy="127001"/>
          </a:xfrm>
          <a:prstGeom prst="rect">
            <a:avLst/>
          </a:prstGeom>
        </p:spPr>
        <p:txBody>
          <a:bodyPr/>
          <a:lstStyle/>
          <a:p>
            <a:fld id="{86CB4B4D-7CA3-9044-876B-883B54F8677D}" type="slidenum">
              <a:t>‹#›</a:t>
            </a:fld>
            <a:endParaRPr/>
          </a:p>
        </p:txBody>
      </p:sp>
      <p:sp>
        <p:nvSpPr>
          <p:cNvPr id="161" name="Body Level One…"/>
          <p:cNvSpPr txBox="1">
            <a:spLocks noGrp="1"/>
          </p:cNvSpPr>
          <p:nvPr>
            <p:ph type="body" sz="half" idx="1"/>
          </p:nvPr>
        </p:nvSpPr>
        <p:spPr>
          <a:xfrm>
            <a:off x="215999" y="1008000"/>
            <a:ext cx="4104989" cy="3528001"/>
          </a:xfrm>
          <a:prstGeom prst="rect">
            <a:avLst/>
          </a:prstGeom>
        </p:spPr>
        <p:txBody>
          <a:bodyPr>
            <a:normAutofit/>
          </a:bodyPr>
          <a:lstStyle>
            <a:lvl1pPr marL="0" indent="0">
              <a:buSzTx/>
              <a:buFontTx/>
              <a:buNone/>
              <a:defRPr sz="1100"/>
            </a:lvl1pPr>
            <a:lvl2pPr marL="0" indent="342900">
              <a:buSzTx/>
              <a:buFontTx/>
              <a:buNone/>
              <a:defRPr sz="1100"/>
            </a:lvl2pPr>
            <a:lvl3pPr marL="0" indent="685800">
              <a:buSzTx/>
              <a:buFontTx/>
              <a:buNone/>
              <a:defRPr sz="1100"/>
            </a:lvl3pPr>
            <a:lvl4pPr marL="0" indent="1028700">
              <a:buSzTx/>
              <a:buFontTx/>
              <a:buNone/>
              <a:defRPr sz="1100"/>
            </a:lvl4pPr>
            <a:lvl5pPr marL="0" indent="1371600">
              <a:buSzTx/>
              <a:buFontTx/>
              <a:buNone/>
              <a:defRPr sz="1100"/>
            </a:lvl5pPr>
          </a:lstStyle>
          <a:p>
            <a:r>
              <a:t>Body Level One</a:t>
            </a:r>
          </a:p>
          <a:p>
            <a:pPr lvl="1"/>
            <a:r>
              <a:t>Body Level Two</a:t>
            </a:r>
          </a:p>
          <a:p>
            <a:pPr lvl="2"/>
            <a:r>
              <a:t>Body Level Three</a:t>
            </a:r>
          </a:p>
          <a:p>
            <a:pPr lvl="3"/>
            <a:r>
              <a:t>Body Level Four</a:t>
            </a:r>
          </a:p>
          <a:p>
            <a:pPr lvl="4"/>
            <a:r>
              <a:t>Body Level Five</a:t>
            </a:r>
          </a:p>
        </p:txBody>
      </p:sp>
      <p:sp>
        <p:nvSpPr>
          <p:cNvPr id="162" name="Picture Placeholder 2"/>
          <p:cNvSpPr>
            <a:spLocks noGrp="1"/>
          </p:cNvSpPr>
          <p:nvPr>
            <p:ph type="pic" sz="half" idx="21"/>
          </p:nvPr>
        </p:nvSpPr>
        <p:spPr>
          <a:xfrm>
            <a:off x="4643999" y="1008000"/>
            <a:ext cx="3960002" cy="3920400"/>
          </a:xfrm>
          <a:prstGeom prst="rect">
            <a:avLst/>
          </a:prstGeom>
        </p:spPr>
        <p:txBody>
          <a:bodyPr lIns="91439" tIns="45719" rIns="91439" bIns="45719"/>
          <a:lstStyle/>
          <a:p>
            <a:endParaRPr/>
          </a:p>
        </p:txBody>
      </p:sp>
      <p:sp>
        <p:nvSpPr>
          <p:cNvPr id="163" name="Straight Connector 11"/>
          <p:cNvSpPr/>
          <p:nvPr/>
        </p:nvSpPr>
        <p:spPr>
          <a:xfrm>
            <a:off x="216000" y="396000"/>
            <a:ext cx="7992001" cy="1"/>
          </a:xfrm>
          <a:prstGeom prst="line">
            <a:avLst/>
          </a:prstGeom>
          <a:ln w="6350">
            <a:solidFill>
              <a:srgbClr val="000000"/>
            </a:solidFill>
            <a:miter/>
          </a:ln>
        </p:spPr>
        <p:txBody>
          <a:bodyPr lIns="45719" rIns="45719"/>
          <a:lstStyle/>
          <a:p>
            <a:endParaRPr/>
          </a:p>
        </p:txBody>
      </p:sp>
      <p:sp>
        <p:nvSpPr>
          <p:cNvPr id="164" name="Text Placeholder 3"/>
          <p:cNvSpPr>
            <a:spLocks noGrp="1"/>
          </p:cNvSpPr>
          <p:nvPr>
            <p:ph type="body" sz="quarter" idx="22" hasCustomPrompt="1"/>
          </p:nvPr>
        </p:nvSpPr>
        <p:spPr>
          <a:xfrm>
            <a:off x="4643999" y="3247052"/>
            <a:ext cx="3960001" cy="1690587"/>
          </a:xfrm>
          <a:prstGeom prst="rect">
            <a:avLst/>
          </a:prstGeom>
          <a:gradFill>
            <a:gsLst>
              <a:gs pos="0">
                <a:schemeClr val="accent1">
                  <a:alpha val="0"/>
                </a:schemeClr>
              </a:gs>
              <a:gs pos="100000">
                <a:schemeClr val="accent1">
                  <a:alpha val="70000"/>
                </a:schemeClr>
              </a:gs>
            </a:gsLst>
            <a:lin ang="5400000"/>
          </a:gradFill>
        </p:spPr>
        <p:txBody>
          <a:bodyPr>
            <a:normAutofit/>
          </a:bodyPr>
          <a:lstStyle>
            <a:lvl1pPr marL="0" indent="0">
              <a:buSzTx/>
              <a:buFontTx/>
              <a:buNone/>
            </a:lvl1pPr>
          </a:lstStyle>
          <a:p>
            <a:r>
              <a:t> </a:t>
            </a:r>
          </a:p>
        </p:txBody>
      </p:sp>
      <p:sp>
        <p:nvSpPr>
          <p:cNvPr id="165" name="TextBox 12"/>
          <p:cNvSpPr txBox="1"/>
          <p:nvPr/>
        </p:nvSpPr>
        <p:spPr>
          <a:xfrm>
            <a:off x="0" y="-380003"/>
            <a:ext cx="432000" cy="249228"/>
          </a:xfrm>
          <a:prstGeom prst="rect">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11</a:t>
            </a:r>
          </a:p>
        </p:txBody>
      </p:sp>
      <p:sp>
        <p:nvSpPr>
          <p:cNvPr id="166" name="TextBox 13"/>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Title and text small</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Text and Chart">
    <p:bg>
      <p:bgPr>
        <a:solidFill>
          <a:srgbClr val="FFFFFF"/>
        </a:solidFill>
        <a:effectLst/>
      </p:bgPr>
    </p:bg>
    <p:spTree>
      <p:nvGrpSpPr>
        <p:cNvPr id="1" name=""/>
        <p:cNvGrpSpPr/>
        <p:nvPr/>
      </p:nvGrpSpPr>
      <p:grpSpPr>
        <a:xfrm>
          <a:off x="0" y="0"/>
          <a:ext cx="0" cy="0"/>
          <a:chOff x="0" y="0"/>
          <a:chExt cx="0" cy="0"/>
        </a:xfrm>
      </p:grpSpPr>
      <p:pic>
        <p:nvPicPr>
          <p:cNvPr id="173" name="Picture 7" descr="Picture 7"/>
          <p:cNvPicPr>
            <a:picLocks noChangeAspect="1"/>
          </p:cNvPicPr>
          <p:nvPr/>
        </p:nvPicPr>
        <p:blipFill>
          <a:blip r:embed="rId2"/>
          <a:stretch>
            <a:fillRect/>
          </a:stretch>
        </p:blipFill>
        <p:spPr>
          <a:xfrm>
            <a:off x="8280000" y="215999"/>
            <a:ext cx="647701" cy="647701"/>
          </a:xfrm>
          <a:prstGeom prst="rect">
            <a:avLst/>
          </a:prstGeom>
          <a:ln w="12700">
            <a:miter lim="400000"/>
          </a:ln>
        </p:spPr>
      </p:pic>
      <p:sp>
        <p:nvSpPr>
          <p:cNvPr id="174" name="Title Text"/>
          <p:cNvSpPr txBox="1">
            <a:spLocks noGrp="1"/>
          </p:cNvSpPr>
          <p:nvPr>
            <p:ph type="title"/>
          </p:nvPr>
        </p:nvSpPr>
        <p:spPr>
          <a:xfrm>
            <a:off x="215999" y="144000"/>
            <a:ext cx="4104989" cy="576001"/>
          </a:xfrm>
          <a:prstGeom prst="rect">
            <a:avLst/>
          </a:prstGeom>
        </p:spPr>
        <p:txBody>
          <a:bodyPr>
            <a:normAutofit/>
          </a:bodyPr>
          <a:lstStyle/>
          <a:p>
            <a:r>
              <a:t>Title Text</a:t>
            </a:r>
          </a:p>
        </p:txBody>
      </p:sp>
      <p:sp>
        <p:nvSpPr>
          <p:cNvPr id="175" name="Body Level One…"/>
          <p:cNvSpPr txBox="1">
            <a:spLocks noGrp="1"/>
          </p:cNvSpPr>
          <p:nvPr>
            <p:ph type="body" sz="half" idx="1"/>
          </p:nvPr>
        </p:nvSpPr>
        <p:spPr>
          <a:xfrm>
            <a:off x="215999" y="971999"/>
            <a:ext cx="4104989" cy="356414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76" name="Slide Number"/>
          <p:cNvSpPr txBox="1">
            <a:spLocks noGrp="1"/>
          </p:cNvSpPr>
          <p:nvPr>
            <p:ph type="sldNum" sz="quarter" idx="2"/>
          </p:nvPr>
        </p:nvSpPr>
        <p:spPr>
          <a:xfrm>
            <a:off x="8801000" y="4824000"/>
            <a:ext cx="127001" cy="127001"/>
          </a:xfrm>
          <a:prstGeom prst="rect">
            <a:avLst/>
          </a:prstGeom>
        </p:spPr>
        <p:txBody>
          <a:bodyPr/>
          <a:lstStyle/>
          <a:p>
            <a:fld id="{86CB4B4D-7CA3-9044-876B-883B54F8677D}" type="slidenum">
              <a:t>‹#›</a:t>
            </a:fld>
            <a:endParaRPr/>
          </a:p>
        </p:txBody>
      </p:sp>
      <p:sp>
        <p:nvSpPr>
          <p:cNvPr id="177" name="TextBox 7"/>
          <p:cNvSpPr txBox="1"/>
          <p:nvPr/>
        </p:nvSpPr>
        <p:spPr>
          <a:xfrm>
            <a:off x="0" y="-380003"/>
            <a:ext cx="432000" cy="249228"/>
          </a:xfrm>
          <a:prstGeom prst="rect">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12</a:t>
            </a:r>
          </a:p>
        </p:txBody>
      </p:sp>
      <p:sp>
        <p:nvSpPr>
          <p:cNvPr id="178" name="TextBox 8"/>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Title, text and chart</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50" name="Picture 7" descr="Picture 7"/>
          <p:cNvPicPr>
            <a:picLocks noChangeAspect="1"/>
          </p:cNvPicPr>
          <p:nvPr/>
        </p:nvPicPr>
        <p:blipFill>
          <a:blip r:embed="rId3"/>
          <a:stretch>
            <a:fillRect/>
          </a:stretch>
        </p:blipFill>
        <p:spPr>
          <a:xfrm>
            <a:off x="8280000" y="215999"/>
            <a:ext cx="647701" cy="647701"/>
          </a:xfrm>
          <a:prstGeom prst="rect">
            <a:avLst/>
          </a:prstGeom>
          <a:ln w="12700">
            <a:miter lim="400000"/>
          </a:ln>
        </p:spPr>
      </p:pic>
      <p:sp>
        <p:nvSpPr>
          <p:cNvPr id="251" name="Title Text"/>
          <p:cNvSpPr txBox="1">
            <a:spLocks noGrp="1"/>
          </p:cNvSpPr>
          <p:nvPr>
            <p:ph type="title"/>
          </p:nvPr>
        </p:nvSpPr>
        <p:spPr>
          <a:xfrm>
            <a:off x="1331999" y="1584000"/>
            <a:ext cx="6480001" cy="1440001"/>
          </a:xfrm>
          <a:prstGeom prst="rect">
            <a:avLst/>
          </a:prstGeom>
        </p:spPr>
        <p:txBody>
          <a:bodyPr anchor="b">
            <a:normAutofit/>
          </a:bodyPr>
          <a:lstStyle>
            <a:lvl1pPr algn="ctr">
              <a:defRPr sz="1900"/>
            </a:lvl1pPr>
          </a:lstStyle>
          <a:p>
            <a:r>
              <a:t>Title Text</a:t>
            </a:r>
          </a:p>
        </p:txBody>
      </p:sp>
      <p:sp>
        <p:nvSpPr>
          <p:cNvPr id="252" name="Picture Placeholder 2"/>
          <p:cNvSpPr>
            <a:spLocks noGrp="1"/>
          </p:cNvSpPr>
          <p:nvPr>
            <p:ph type="pic" sz="quarter" idx="21"/>
          </p:nvPr>
        </p:nvSpPr>
        <p:spPr>
          <a:xfrm>
            <a:off x="2966196" y="3185999"/>
            <a:ext cx="324001" cy="324001"/>
          </a:xfrm>
          <a:prstGeom prst="rect">
            <a:avLst/>
          </a:prstGeom>
        </p:spPr>
        <p:txBody>
          <a:bodyPr lIns="91439" tIns="45719" rIns="91439" bIns="45719"/>
          <a:lstStyle/>
          <a:p>
            <a:endParaRPr/>
          </a:p>
        </p:txBody>
      </p:sp>
      <p:sp>
        <p:nvSpPr>
          <p:cNvPr id="253" name="Body Level One…"/>
          <p:cNvSpPr txBox="1">
            <a:spLocks noGrp="1"/>
          </p:cNvSpPr>
          <p:nvPr>
            <p:ph type="body" sz="quarter" idx="1"/>
          </p:nvPr>
        </p:nvSpPr>
        <p:spPr>
          <a:xfrm>
            <a:off x="3420000" y="3239999"/>
            <a:ext cx="3960001" cy="252001"/>
          </a:xfrm>
          <a:prstGeom prst="rect">
            <a:avLst/>
          </a:prstGeom>
        </p:spPr>
        <p:txBody>
          <a:bodyPr>
            <a:normAutofit/>
          </a:bodyPr>
          <a:lstStyle>
            <a:lvl1pPr marL="0" indent="0">
              <a:buSzTx/>
              <a:buFontTx/>
              <a:buNone/>
              <a:defRPr sz="1200"/>
            </a:lvl1pPr>
            <a:lvl2pPr marL="0" indent="342900">
              <a:buSzTx/>
              <a:buFontTx/>
              <a:buNone/>
              <a:defRPr sz="1200"/>
            </a:lvl2pPr>
            <a:lvl3pPr marL="0" indent="685800">
              <a:buSzTx/>
              <a:buFontTx/>
              <a:buNone/>
              <a:defRPr sz="1200"/>
            </a:lvl3pPr>
            <a:lvl4pPr marL="0" indent="1028700">
              <a:buSzTx/>
              <a:buFontTx/>
              <a:buNone/>
              <a:defRPr sz="1200"/>
            </a:lvl4pPr>
            <a:lvl5pPr marL="0" indent="1371600">
              <a:buSzTx/>
              <a:buFontTx/>
              <a:buNone/>
              <a:defRPr sz="1200"/>
            </a:lvl5pPr>
          </a:lstStyle>
          <a:p>
            <a:r>
              <a:t>Body Level One</a:t>
            </a:r>
          </a:p>
          <a:p>
            <a:pPr lvl="1"/>
            <a:r>
              <a:t>Body Level Two</a:t>
            </a:r>
          </a:p>
          <a:p>
            <a:pPr lvl="2"/>
            <a:r>
              <a:t>Body Level Three</a:t>
            </a:r>
          </a:p>
          <a:p>
            <a:pPr lvl="3"/>
            <a:r>
              <a:t>Body Level Four</a:t>
            </a:r>
          </a:p>
          <a:p>
            <a:pPr lvl="4"/>
            <a:r>
              <a:t>Body Level Five</a:t>
            </a:r>
          </a:p>
        </p:txBody>
      </p:sp>
      <p:sp>
        <p:nvSpPr>
          <p:cNvPr id="254" name="Slide Number"/>
          <p:cNvSpPr txBox="1">
            <a:spLocks noGrp="1"/>
          </p:cNvSpPr>
          <p:nvPr>
            <p:ph type="sldNum" sz="quarter" idx="2"/>
          </p:nvPr>
        </p:nvSpPr>
        <p:spPr>
          <a:xfrm>
            <a:off x="8801000" y="4824000"/>
            <a:ext cx="127001" cy="127001"/>
          </a:xfrm>
          <a:prstGeom prst="rect">
            <a:avLst/>
          </a:prstGeom>
        </p:spPr>
        <p:txBody>
          <a:bodyPr/>
          <a:lstStyle/>
          <a:p>
            <a:fld id="{86CB4B4D-7CA3-9044-876B-883B54F8677D}" type="slidenum">
              <a:t>‹#›</a:t>
            </a:fld>
            <a:endParaRPr/>
          </a:p>
        </p:txBody>
      </p:sp>
      <p:sp>
        <p:nvSpPr>
          <p:cNvPr id="255" name="TextBox 7"/>
          <p:cNvSpPr txBox="1"/>
          <p:nvPr/>
        </p:nvSpPr>
        <p:spPr>
          <a:xfrm>
            <a:off x="0" y="-380003"/>
            <a:ext cx="432000" cy="249228"/>
          </a:xfrm>
          <a:prstGeom prst="rect">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16</a:t>
            </a:r>
          </a:p>
        </p:txBody>
      </p:sp>
      <p:sp>
        <p:nvSpPr>
          <p:cNvPr id="256" name="TextBox 8"/>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Quote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En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09" name="Picture 7" descr="Picture 7"/>
          <p:cNvPicPr>
            <a:picLocks noChangeAspect="1"/>
          </p:cNvPicPr>
          <p:nvPr/>
        </p:nvPicPr>
        <p:blipFill>
          <a:blip r:embed="rId3"/>
          <a:stretch>
            <a:fillRect/>
          </a:stretch>
        </p:blipFill>
        <p:spPr>
          <a:xfrm>
            <a:off x="8280000" y="215999"/>
            <a:ext cx="647701" cy="647701"/>
          </a:xfrm>
          <a:prstGeom prst="rect">
            <a:avLst/>
          </a:prstGeom>
          <a:ln w="12700">
            <a:miter lim="400000"/>
          </a:ln>
        </p:spPr>
      </p:pic>
      <p:sp>
        <p:nvSpPr>
          <p:cNvPr id="310" name="Title Text"/>
          <p:cNvSpPr txBox="1">
            <a:spLocks noGrp="1"/>
          </p:cNvSpPr>
          <p:nvPr>
            <p:ph type="title"/>
          </p:nvPr>
        </p:nvSpPr>
        <p:spPr>
          <a:xfrm>
            <a:off x="216001" y="144000"/>
            <a:ext cx="6480000" cy="1656001"/>
          </a:xfrm>
          <a:prstGeom prst="rect">
            <a:avLst/>
          </a:prstGeom>
        </p:spPr>
        <p:txBody>
          <a:bodyPr>
            <a:normAutofit/>
          </a:bodyPr>
          <a:lstStyle/>
          <a:p>
            <a:r>
              <a:t>Title Text</a:t>
            </a:r>
          </a:p>
        </p:txBody>
      </p:sp>
      <p:sp>
        <p:nvSpPr>
          <p:cNvPr id="311" name="Body Level One…"/>
          <p:cNvSpPr txBox="1">
            <a:spLocks noGrp="1"/>
          </p:cNvSpPr>
          <p:nvPr>
            <p:ph type="body" sz="quarter" idx="1"/>
          </p:nvPr>
        </p:nvSpPr>
        <p:spPr>
          <a:xfrm>
            <a:off x="215999" y="2016000"/>
            <a:ext cx="2949179" cy="718235"/>
          </a:xfrm>
          <a:prstGeom prst="rect">
            <a:avLst/>
          </a:prstGeom>
          <a:ln w="6350">
            <a:solidFill>
              <a:srgbClr val="000000"/>
            </a:solidFill>
            <a:round/>
          </a:ln>
        </p:spPr>
        <p:txBody>
          <a:bodyPr anchor="ctr">
            <a:normAutofit/>
          </a:bodyPr>
          <a:lstStyle>
            <a:lvl1pPr marL="0" indent="0" algn="ctr">
              <a:buSzTx/>
              <a:buFontTx/>
              <a:buNone/>
              <a:defRPr sz="1400"/>
            </a:lvl1pPr>
            <a:lvl2pPr marL="0" indent="342900" algn="ctr">
              <a:buSzTx/>
              <a:buFontTx/>
              <a:buNone/>
              <a:defRPr sz="1400"/>
            </a:lvl2pPr>
            <a:lvl3pPr marL="0" indent="685800" algn="ctr">
              <a:buSzTx/>
              <a:buFontTx/>
              <a:buNone/>
              <a:defRPr sz="1400"/>
            </a:lvl3pPr>
            <a:lvl4pPr marL="0" indent="1028700" algn="ctr">
              <a:buSzTx/>
              <a:buFontTx/>
              <a:buNone/>
              <a:defRPr sz="1400"/>
            </a:lvl4pPr>
            <a:lvl5pPr marL="0" indent="1371600" algn="ctr">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312" name="TextBox 3"/>
          <p:cNvSpPr txBox="1"/>
          <p:nvPr/>
        </p:nvSpPr>
        <p:spPr>
          <a:xfrm>
            <a:off x="0" y="-380003"/>
            <a:ext cx="432000" cy="249228"/>
          </a:xfrm>
          <a:prstGeom prst="rect">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21</a:t>
            </a:r>
          </a:p>
        </p:txBody>
      </p:sp>
      <p:sp>
        <p:nvSpPr>
          <p:cNvPr id="313" name="TextBox 4"/>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End</a:t>
            </a:r>
          </a:p>
        </p:txBody>
      </p:sp>
      <p:sp>
        <p:nvSpPr>
          <p:cNvPr id="3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14"/>
          <a:stretch>
            <a:fillRect/>
          </a:stretch>
        </p:blipFill>
        <p:spPr>
          <a:xfrm>
            <a:off x="3528000" y="1116000"/>
            <a:ext cx="2088001" cy="2088001"/>
          </a:xfrm>
          <a:prstGeom prst="rect">
            <a:avLst/>
          </a:prstGeom>
          <a:ln w="12700">
            <a:miter lim="400000"/>
          </a:ln>
        </p:spPr>
      </p:pic>
      <p:sp>
        <p:nvSpPr>
          <p:cNvPr id="3" name="Straight Connector 9"/>
          <p:cNvSpPr/>
          <p:nvPr/>
        </p:nvSpPr>
        <p:spPr>
          <a:xfrm>
            <a:off x="215999" y="4553999"/>
            <a:ext cx="8712002" cy="1"/>
          </a:xfrm>
          <a:prstGeom prst="line">
            <a:avLst/>
          </a:prstGeom>
          <a:ln w="6350">
            <a:solidFill>
              <a:srgbClr val="000000"/>
            </a:solidFill>
            <a:miter/>
          </a:ln>
        </p:spPr>
        <p:txBody>
          <a:bodyPr lIns="45719" rIns="45719"/>
          <a:lstStyle/>
          <a:p>
            <a:endParaRPr/>
          </a:p>
        </p:txBody>
      </p:sp>
      <p:sp>
        <p:nvSpPr>
          <p:cNvPr id="4" name="TextBox 11"/>
          <p:cNvSpPr txBox="1"/>
          <p:nvPr/>
        </p:nvSpPr>
        <p:spPr>
          <a:xfrm>
            <a:off x="215999" y="4643999"/>
            <a:ext cx="8712001" cy="39215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numCol="9" spcCol="5442"/>
          <a:lstStyle/>
          <a:p>
            <a:pPr>
              <a:defRPr sz="700"/>
            </a:pPr>
            <a:r>
              <a:t>Freie Universität </a:t>
            </a:r>
          </a:p>
          <a:p>
            <a:pPr>
              <a:defRPr sz="700"/>
            </a:pPr>
            <a:r>
              <a:t>Berlin</a:t>
            </a:r>
          </a:p>
          <a:p>
            <a:pPr>
              <a:defRPr sz="700"/>
            </a:pPr>
            <a:endParaRPr/>
          </a:p>
          <a:p>
            <a:pPr>
              <a:defRPr sz="700"/>
            </a:pPr>
            <a:endParaRPr/>
          </a:p>
          <a:p>
            <a:pPr>
              <a:defRPr sz="700"/>
            </a:pPr>
            <a:r>
              <a:t>Alma Mater </a:t>
            </a:r>
          </a:p>
          <a:p>
            <a:pPr>
              <a:defRPr sz="700"/>
            </a:pPr>
            <a:r>
              <a:t>Studiorum Universitá </a:t>
            </a:r>
          </a:p>
          <a:p>
            <a:pPr>
              <a:defRPr sz="700"/>
            </a:pPr>
            <a:r>
              <a:t>di Bologna</a:t>
            </a:r>
          </a:p>
          <a:p>
            <a:pPr>
              <a:defRPr sz="700"/>
            </a:pPr>
            <a:endParaRPr/>
          </a:p>
          <a:p>
            <a:pPr>
              <a:defRPr sz="700"/>
            </a:pPr>
            <a:r>
              <a:t>The University </a:t>
            </a:r>
          </a:p>
          <a:p>
            <a:pPr>
              <a:defRPr sz="700"/>
            </a:pPr>
            <a:r>
              <a:t>of Edinburgh</a:t>
            </a:r>
          </a:p>
          <a:p>
            <a:pPr>
              <a:defRPr sz="700"/>
            </a:pPr>
            <a:endParaRPr/>
          </a:p>
          <a:p>
            <a:pPr>
              <a:defRPr sz="700"/>
            </a:pPr>
            <a:endParaRPr/>
          </a:p>
          <a:p>
            <a:pPr>
              <a:defRPr sz="700"/>
            </a:pPr>
            <a:r>
              <a:t>Helsingin </a:t>
            </a:r>
          </a:p>
          <a:p>
            <a:pPr>
              <a:defRPr sz="700"/>
            </a:pPr>
            <a:r>
              <a:t>Yliopisto</a:t>
            </a:r>
          </a:p>
          <a:p>
            <a:pPr>
              <a:defRPr sz="700"/>
            </a:pPr>
            <a:endParaRPr/>
          </a:p>
          <a:p>
            <a:pPr>
              <a:defRPr sz="700"/>
            </a:pPr>
            <a:endParaRPr/>
          </a:p>
          <a:p>
            <a:pPr>
              <a:defRPr sz="700"/>
            </a:pPr>
            <a:r>
              <a:t>Uniwersytet Jagielloński </a:t>
            </a:r>
          </a:p>
          <a:p>
            <a:pPr>
              <a:defRPr sz="700"/>
            </a:pPr>
            <a:r>
              <a:t>w Krakowie</a:t>
            </a:r>
          </a:p>
          <a:p>
            <a:pPr>
              <a:defRPr sz="700"/>
            </a:pPr>
            <a:endParaRPr/>
          </a:p>
          <a:p>
            <a:pPr>
              <a:defRPr sz="700"/>
            </a:pPr>
            <a:endParaRPr/>
          </a:p>
          <a:p>
            <a:pPr>
              <a:defRPr sz="700"/>
            </a:pPr>
            <a:r>
              <a:t>KU Leuven</a:t>
            </a:r>
          </a:p>
          <a:p>
            <a:pPr>
              <a:defRPr sz="700"/>
            </a:pPr>
            <a:endParaRPr/>
          </a:p>
          <a:p>
            <a:pPr>
              <a:defRPr sz="700"/>
            </a:pPr>
            <a:endParaRPr/>
          </a:p>
          <a:p>
            <a:pPr>
              <a:defRPr sz="700"/>
            </a:pPr>
            <a:endParaRPr/>
          </a:p>
          <a:p>
            <a:pPr>
              <a:defRPr sz="700"/>
            </a:pPr>
            <a:r>
              <a:t>Universidad </a:t>
            </a:r>
          </a:p>
          <a:p>
            <a:pPr>
              <a:defRPr sz="700"/>
            </a:pPr>
            <a:r>
              <a:t>Complutense </a:t>
            </a:r>
          </a:p>
          <a:p>
            <a:pPr>
              <a:defRPr sz="700"/>
            </a:pPr>
            <a:r>
              <a:t>de Madrid</a:t>
            </a:r>
          </a:p>
          <a:p>
            <a:pPr>
              <a:defRPr sz="700"/>
            </a:pPr>
            <a:r>
              <a:t>Université Paris 1 Panthéon-Sorbonne</a:t>
            </a:r>
          </a:p>
          <a:p>
            <a:pPr>
              <a:defRPr sz="700"/>
            </a:pPr>
            <a:endParaRPr/>
          </a:p>
          <a:p>
            <a:pPr>
              <a:defRPr sz="700"/>
            </a:pPr>
            <a:endParaRPr/>
          </a:p>
          <a:p>
            <a:pPr>
              <a:defRPr sz="700"/>
            </a:pPr>
            <a:r>
              <a:t>Universiteit </a:t>
            </a:r>
            <a:br/>
            <a:r>
              <a:t>Leiden</a:t>
            </a:r>
          </a:p>
        </p:txBody>
      </p:sp>
      <p:sp>
        <p:nvSpPr>
          <p:cNvPr id="5" name="TextBox 4"/>
          <p:cNvSpPr txBox="1"/>
          <p:nvPr/>
        </p:nvSpPr>
        <p:spPr>
          <a:xfrm>
            <a:off x="0" y="-380003"/>
            <a:ext cx="432000" cy="249228"/>
          </a:xfrm>
          <a:prstGeom prst="rect">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1</a:t>
            </a:r>
          </a:p>
        </p:txBody>
      </p:sp>
      <p:sp>
        <p:nvSpPr>
          <p:cNvPr id="6" name="TextBox 5"/>
          <p:cNvSpPr txBox="1"/>
          <p:nvPr/>
        </p:nvSpPr>
        <p:spPr>
          <a:xfrm>
            <a:off x="556758" y="-380003"/>
            <a:ext cx="2880001" cy="249228"/>
          </a:xfrm>
          <a:prstGeom prst="rect">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6000" tIns="36000" rIns="36000" bIns="36000">
            <a:spAutoFit/>
          </a:bodyPr>
          <a:lstStyle>
            <a:lvl1pPr>
              <a:lnSpc>
                <a:spcPts val="1400"/>
              </a:lnSpc>
              <a:defRPr b="1">
                <a:solidFill>
                  <a:srgbClr val="FFFFFF"/>
                </a:solidFill>
              </a:defRPr>
            </a:lvl1pPr>
          </a:lstStyle>
          <a:p>
            <a:r>
              <a:t>Start</a:t>
            </a:r>
          </a:p>
        </p:txBody>
      </p:sp>
      <p:sp>
        <p:nvSpPr>
          <p:cNvPr id="7" name="Title Text"/>
          <p:cNvSpPr txBox="1">
            <a:spLocks noGrp="1"/>
          </p:cNvSpPr>
          <p:nvPr>
            <p:ph type="title"/>
          </p:nvPr>
        </p:nvSpPr>
        <p:spPr>
          <a:xfrm>
            <a:off x="457200" y="205978"/>
            <a:ext cx="8229600" cy="99417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lstStyle/>
          <a:p>
            <a:r>
              <a:t>Title Text</a:t>
            </a:r>
          </a:p>
        </p:txBody>
      </p:sp>
      <p:sp>
        <p:nvSpPr>
          <p:cNvPr id="8" name="Body Level One…"/>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4419600" y="4767262"/>
            <a:ext cx="2133600" cy="279401"/>
          </a:xfrm>
          <a:prstGeom prst="rect">
            <a:avLst/>
          </a:prstGeom>
          <a:ln w="12700">
            <a:miter lim="400000"/>
          </a:ln>
        </p:spPr>
        <p:txBody>
          <a:bodyPr wrap="none" lIns="0" tIns="0" rIns="0" bIns="0">
            <a:spAutoFit/>
          </a:bodyPr>
          <a:lstStyle>
            <a:lvl1pPr algn="r">
              <a:defRPr sz="7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80" r:id="rId1"/>
    <p:sldLayoutId id="2147483654" r:id="rId2"/>
    <p:sldLayoutId id="2147483655" r:id="rId3"/>
    <p:sldLayoutId id="2147483656" r:id="rId4"/>
    <p:sldLayoutId id="2147483658" r:id="rId5"/>
    <p:sldLayoutId id="2147483659" r:id="rId6"/>
    <p:sldLayoutId id="2147483660" r:id="rId7"/>
    <p:sldLayoutId id="2147483664" r:id="rId8"/>
    <p:sldLayoutId id="2147483669" r:id="rId9"/>
    <p:sldLayoutId id="2147483670" r:id="rId10"/>
    <p:sldLayoutId id="2147483675" r:id="rId11"/>
  </p:sldLayoutIdLst>
  <p:transition spd="med"/>
  <p:txStyles>
    <p:titleStyle>
      <a:lvl1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1pPr>
      <a:lvl2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2pPr>
      <a:lvl3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3pPr>
      <a:lvl4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4pPr>
      <a:lvl5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5pPr>
      <a:lvl6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6pPr>
      <a:lvl7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7pPr>
      <a:lvl8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8pPr>
      <a:lvl9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9pPr>
    </p:titleStyle>
    <p:bodyStyle>
      <a:lvl1pPr marL="17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1pPr>
      <a:lvl2pPr marL="35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2pPr>
      <a:lvl3pPr marL="53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3pPr>
      <a:lvl4pPr marL="71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4pPr>
      <a:lvl5pPr marL="900000"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5pPr>
      <a:lvl6pPr marL="19123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6pPr>
      <a:lvl7pPr marL="22552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7pPr>
      <a:lvl8pPr marL="25981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8pPr>
      <a:lvl9pPr marL="29410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9pPr>
    </p:bodyStyle>
    <p:otherStyle>
      <a:lvl1pPr marL="0" marR="0" indent="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1pPr>
      <a:lvl2pPr marL="0" marR="0" indent="3429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2pPr>
      <a:lvl3pPr marL="0" marR="0" indent="6858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3pPr>
      <a:lvl4pPr marL="0" marR="0" indent="10287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4pPr>
      <a:lvl5pPr marL="0" marR="0" indent="13716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5pPr>
      <a:lvl6pPr marL="0" marR="0" indent="17145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6pPr>
      <a:lvl7pPr marL="0" marR="0" indent="20574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7pPr>
      <a:lvl8pPr marL="0" marR="0" indent="24003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8pPr>
      <a:lvl9pPr marL="0" marR="0" indent="27432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iied.org/sites/default/files/pdfs/migrate/17660IIED.pdf"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www.lse.ac.uk/granthaminstitute/explainers/what-are-stranded-assets/" TargetMode="External"/><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iisd.org/itn/en/2020/06/20/valuing-fossil-fuel-assets-in-an-era-of-climate-disruption/#_ftnref26"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53.emf"/><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hyperlink" Target="https://www.oecd.org/investment/investment-policy/OECD-investment-treaties-climate-change-consultation-responses.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25.emf"/><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97366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4104989" cy="576002"/>
          </a:xfrm>
          <a:prstGeom prst="rect">
            <a:avLst/>
          </a:prstGeom>
        </p:spPr>
        <p:txBody>
          <a:bodyPr>
            <a:normAutofit/>
          </a:bodyPr>
          <a:lstStyle/>
          <a:p>
            <a:pPr defTabSz="672084">
              <a:defRPr sz="3724"/>
            </a:pPr>
            <a:r>
              <a:rPr lang="it-IT" dirty="0" smtClean="0"/>
              <a:t>Example</a:t>
            </a:r>
            <a:endParaRPr dirty="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10</a:t>
            </a:fld>
            <a:endParaRPr/>
          </a:p>
        </p:txBody>
      </p:sp>
      <p:pic>
        <p:nvPicPr>
          <p:cNvPr id="489" name="Picture Placeholder 10" descr="Picture Placeholder 10"/>
          <p:cNvPicPr>
            <a:picLocks noGrp="1" noChangeAspect="1"/>
          </p:cNvPicPr>
          <p:nvPr>
            <p:ph type="pic" idx="21"/>
          </p:nvPr>
        </p:nvPicPr>
        <p:blipFill>
          <a:blip r:embed="rId2"/>
          <a:stretch>
            <a:fillRect/>
          </a:stretch>
        </p:blipFill>
        <p:spPr>
          <a:xfrm>
            <a:off x="4423316" y="215999"/>
            <a:ext cx="4504684" cy="4712401"/>
          </a:xfrm>
          <a:prstGeom prst="rect">
            <a:avLst/>
          </a:prstGeom>
        </p:spPr>
      </p:pic>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xfrm>
            <a:off x="4423316" y="2720898"/>
            <a:ext cx="4504684" cy="2206603"/>
          </a:xfrm>
          <a:prstGeom prst="rect">
            <a:avLst/>
          </a:prstGeom>
        </p:spPr>
        <p:txBody>
          <a:bodyPr/>
          <a:lstStyle/>
          <a:p>
            <a:endParaRPr dirty="0"/>
          </a:p>
        </p:txBody>
      </p:sp>
      <p:sp>
        <p:nvSpPr>
          <p:cNvPr id="11" name="Text Placeholder 4"/>
          <p:cNvSpPr txBox="1">
            <a:spLocks noGrp="1"/>
          </p:cNvSpPr>
          <p:nvPr>
            <p:ph type="body" idx="1"/>
          </p:nvPr>
        </p:nvSpPr>
        <p:spPr>
          <a:xfrm>
            <a:off x="216002" y="863101"/>
            <a:ext cx="4027320" cy="3634557"/>
          </a:xfrm>
          <a:prstGeom prst="rect">
            <a:avLst/>
          </a:prstGeom>
        </p:spPr>
        <p:txBody>
          <a:bodyPr>
            <a:normAutofit fontScale="92500" lnSpcReduction="20000"/>
          </a:bodyPr>
          <a:lstStyle/>
          <a:p>
            <a:pPr marL="0" indent="0">
              <a:buNone/>
            </a:pPr>
            <a:r>
              <a:rPr lang="en-GB" b="1" dirty="0"/>
              <a:t>Ascent Resources Plc. and Ascent Slovenia Ltd. v. Republic of Slovenia, ICSID Case No. ARB/22/21</a:t>
            </a:r>
            <a:endParaRPr lang="en-GB" dirty="0" smtClean="0"/>
          </a:p>
          <a:p>
            <a:pPr marL="0" indent="0">
              <a:buNone/>
            </a:pPr>
            <a:endParaRPr lang="en-GB" dirty="0"/>
          </a:p>
          <a:p>
            <a:pPr marL="0" indent="0">
              <a:buNone/>
            </a:pPr>
            <a:r>
              <a:rPr lang="en-GB" dirty="0" smtClean="0"/>
              <a:t>Ascent </a:t>
            </a:r>
            <a:r>
              <a:rPr lang="en-GB" dirty="0"/>
              <a:t>Resources </a:t>
            </a:r>
            <a:r>
              <a:rPr lang="en-GB" dirty="0" smtClean="0"/>
              <a:t>submitted </a:t>
            </a:r>
            <a:r>
              <a:rPr lang="en-GB" dirty="0"/>
              <a:t>two notices of dispute to Slovenia – a first one in mid-2020, and a second one in May of 2022 – arguing that Slovenia had breached the Energy Charter Treaty (ECT) and the UK-Slovenia bilateral investment treaty (BIT</a:t>
            </a:r>
            <a:r>
              <a:rPr lang="en-GB" dirty="0" smtClean="0"/>
              <a:t>).</a:t>
            </a:r>
          </a:p>
          <a:p>
            <a:pPr marL="0" indent="0">
              <a:buNone/>
            </a:pPr>
            <a:endParaRPr lang="en-GB" dirty="0"/>
          </a:p>
          <a:p>
            <a:pPr marL="0" indent="0">
              <a:buNone/>
            </a:pPr>
            <a:r>
              <a:rPr lang="en-GB" dirty="0" smtClean="0"/>
              <a:t>The </a:t>
            </a:r>
            <a:r>
              <a:rPr lang="en-GB" dirty="0"/>
              <a:t>dispute </a:t>
            </a:r>
            <a:r>
              <a:rPr lang="en-GB" dirty="0" err="1"/>
              <a:t>centers</a:t>
            </a:r>
            <a:r>
              <a:rPr lang="en-GB" dirty="0"/>
              <a:t> on Slovenia’s decision that Ascent’s production of gas with the help of “low-volume hydraulic stimulation” at its </a:t>
            </a:r>
            <a:r>
              <a:rPr lang="en-GB" dirty="0" err="1"/>
              <a:t>Petisovci</a:t>
            </a:r>
            <a:r>
              <a:rPr lang="en-GB" dirty="0"/>
              <a:t> field required an </a:t>
            </a:r>
            <a:r>
              <a:rPr lang="en-GB" b="1" dirty="0"/>
              <a:t>environmental impact assessment</a:t>
            </a:r>
            <a:r>
              <a:rPr lang="en-GB" dirty="0"/>
              <a:t>, as well as the subsequent adoption of a hydraulic </a:t>
            </a:r>
            <a:r>
              <a:rPr lang="en-GB" b="1" dirty="0"/>
              <a:t>fracking ban </a:t>
            </a:r>
            <a:r>
              <a:rPr lang="en-GB" dirty="0"/>
              <a:t>by the state</a:t>
            </a:r>
            <a:r>
              <a:rPr lang="en-GB" dirty="0" smtClean="0"/>
              <a:t>.</a:t>
            </a:r>
          </a:p>
          <a:p>
            <a:pPr marL="0" indent="0">
              <a:buNone/>
            </a:pPr>
            <a:endParaRPr lang="it-IT" dirty="0"/>
          </a:p>
          <a:p>
            <a:pPr marL="0" indent="0">
              <a:buNone/>
            </a:pPr>
            <a:r>
              <a:rPr lang="it-IT" dirty="0" smtClean="0"/>
              <a:t>Compensation claimed: 500 mln EUR</a:t>
            </a:r>
            <a:endParaRPr lang="en-GB" dirty="0" smtClean="0"/>
          </a:p>
          <a:p>
            <a:pPr marL="0" indent="0">
              <a:buNone/>
            </a:pPr>
            <a:endParaRPr lang="it-IT" dirty="0"/>
          </a:p>
          <a:p>
            <a:pPr marL="0" indent="0">
              <a:buNone/>
            </a:pPr>
            <a:r>
              <a:rPr lang="it-IT" dirty="0" smtClean="0"/>
              <a:t>Tribunal composed in March 2023</a:t>
            </a:r>
            <a:endParaRPr lang="en-GB" dirty="0"/>
          </a:p>
          <a:p>
            <a:pPr marL="0" indent="0">
              <a:buNone/>
            </a:pPr>
            <a:endParaRPr lang="it-IT" sz="2600" dirty="0" smtClean="0"/>
          </a:p>
        </p:txBody>
      </p:sp>
      <p:pic>
        <p:nvPicPr>
          <p:cNvPr id="3" name="Picture 2"/>
          <p:cNvPicPr>
            <a:picLocks noChangeAspect="1"/>
          </p:cNvPicPr>
          <p:nvPr/>
        </p:nvPicPr>
        <p:blipFill>
          <a:blip r:embed="rId3"/>
          <a:stretch>
            <a:fillRect/>
          </a:stretch>
        </p:blipFill>
        <p:spPr>
          <a:xfrm>
            <a:off x="4320988" y="877915"/>
            <a:ext cx="4607012" cy="2915015"/>
          </a:xfrm>
          <a:prstGeom prst="rect">
            <a:avLst/>
          </a:prstGeom>
        </p:spPr>
      </p:pic>
    </p:spTree>
    <p:extLst>
      <p:ext uri="{BB962C8B-B14F-4D97-AF65-F5344CB8AC3E}">
        <p14:creationId xmlns:p14="http://schemas.microsoft.com/office/powerpoint/2010/main" val="131171196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4104989" cy="576002"/>
          </a:xfrm>
          <a:prstGeom prst="rect">
            <a:avLst/>
          </a:prstGeom>
        </p:spPr>
        <p:txBody>
          <a:bodyPr>
            <a:normAutofit fontScale="90000"/>
          </a:bodyPr>
          <a:lstStyle/>
          <a:p>
            <a:pPr defTabSz="672084">
              <a:defRPr sz="3724"/>
            </a:pPr>
            <a:r>
              <a:rPr lang="it-IT" dirty="0" smtClean="0"/>
              <a:t>Lone Pine v. Canada</a:t>
            </a:r>
            <a:endParaRPr dirty="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11</a:t>
            </a:fld>
            <a:endParaRPr/>
          </a:p>
        </p:txBody>
      </p:sp>
      <p:pic>
        <p:nvPicPr>
          <p:cNvPr id="489" name="Picture Placeholder 10" descr="Picture Placeholder 10"/>
          <p:cNvPicPr>
            <a:picLocks noGrp="1" noChangeAspect="1"/>
          </p:cNvPicPr>
          <p:nvPr>
            <p:ph type="pic" idx="21"/>
          </p:nvPr>
        </p:nvPicPr>
        <p:blipFill>
          <a:blip r:embed="rId2"/>
          <a:stretch>
            <a:fillRect/>
          </a:stretch>
        </p:blipFill>
        <p:spPr>
          <a:xfrm>
            <a:off x="4423316" y="215999"/>
            <a:ext cx="4504684" cy="4712401"/>
          </a:xfrm>
          <a:prstGeom prst="rect">
            <a:avLst/>
          </a:prstGeom>
        </p:spPr>
      </p:pic>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xfrm>
            <a:off x="4423316" y="2720898"/>
            <a:ext cx="4504684" cy="2206603"/>
          </a:xfrm>
          <a:prstGeom prst="rect">
            <a:avLst/>
          </a:prstGeom>
        </p:spPr>
        <p:txBody>
          <a:bodyPr/>
          <a:lstStyle/>
          <a:p>
            <a:endParaRPr dirty="0"/>
          </a:p>
        </p:txBody>
      </p:sp>
      <p:pic>
        <p:nvPicPr>
          <p:cNvPr id="4" name="Picture 3"/>
          <p:cNvPicPr>
            <a:picLocks noChangeAspect="1"/>
          </p:cNvPicPr>
          <p:nvPr/>
        </p:nvPicPr>
        <p:blipFill>
          <a:blip r:embed="rId3"/>
          <a:stretch>
            <a:fillRect/>
          </a:stretch>
        </p:blipFill>
        <p:spPr>
          <a:xfrm>
            <a:off x="462326" y="1005316"/>
            <a:ext cx="8240577" cy="2362683"/>
          </a:xfrm>
          <a:prstGeom prst="rect">
            <a:avLst/>
          </a:prstGeom>
        </p:spPr>
      </p:pic>
      <p:pic>
        <p:nvPicPr>
          <p:cNvPr id="5" name="Picture 4"/>
          <p:cNvPicPr>
            <a:picLocks noChangeAspect="1"/>
          </p:cNvPicPr>
          <p:nvPr/>
        </p:nvPicPr>
        <p:blipFill>
          <a:blip r:embed="rId4"/>
          <a:stretch>
            <a:fillRect/>
          </a:stretch>
        </p:blipFill>
        <p:spPr>
          <a:xfrm>
            <a:off x="578810" y="2940562"/>
            <a:ext cx="8124093" cy="755432"/>
          </a:xfrm>
          <a:prstGeom prst="rect">
            <a:avLst/>
          </a:prstGeom>
        </p:spPr>
      </p:pic>
      <p:pic>
        <p:nvPicPr>
          <p:cNvPr id="6" name="Picture 5"/>
          <p:cNvPicPr>
            <a:picLocks noChangeAspect="1"/>
          </p:cNvPicPr>
          <p:nvPr/>
        </p:nvPicPr>
        <p:blipFill>
          <a:blip r:embed="rId5"/>
          <a:stretch>
            <a:fillRect/>
          </a:stretch>
        </p:blipFill>
        <p:spPr>
          <a:xfrm>
            <a:off x="149804" y="1610803"/>
            <a:ext cx="8714696" cy="1280796"/>
          </a:xfrm>
          <a:prstGeom prst="rect">
            <a:avLst/>
          </a:prstGeom>
          <a:ln w="38100">
            <a:solidFill>
              <a:schemeClr val="tx1"/>
            </a:solidFill>
          </a:ln>
        </p:spPr>
      </p:pic>
      <p:pic>
        <p:nvPicPr>
          <p:cNvPr id="7" name="Picture 6"/>
          <p:cNvPicPr>
            <a:picLocks noChangeAspect="1"/>
          </p:cNvPicPr>
          <p:nvPr/>
        </p:nvPicPr>
        <p:blipFill>
          <a:blip r:embed="rId6"/>
          <a:stretch>
            <a:fillRect/>
          </a:stretch>
        </p:blipFill>
        <p:spPr>
          <a:xfrm>
            <a:off x="297499" y="1182155"/>
            <a:ext cx="8419306" cy="3086798"/>
          </a:xfrm>
          <a:prstGeom prst="rect">
            <a:avLst/>
          </a:prstGeom>
          <a:ln w="38100">
            <a:solidFill>
              <a:schemeClr val="tx1"/>
            </a:solidFill>
          </a:ln>
        </p:spPr>
      </p:pic>
    </p:spTree>
    <p:extLst>
      <p:ext uri="{BB962C8B-B14F-4D97-AF65-F5344CB8AC3E}">
        <p14:creationId xmlns:p14="http://schemas.microsoft.com/office/powerpoint/2010/main" val="23855097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itle 1"/>
          <p:cNvSpPr txBox="1">
            <a:spLocks noGrp="1"/>
          </p:cNvSpPr>
          <p:nvPr>
            <p:ph type="title"/>
          </p:nvPr>
        </p:nvSpPr>
        <p:spPr>
          <a:xfrm>
            <a:off x="579864" y="137396"/>
            <a:ext cx="7426711" cy="501941"/>
          </a:xfrm>
          <a:prstGeom prst="rect">
            <a:avLst/>
          </a:prstGeom>
        </p:spPr>
        <p:txBody>
          <a:bodyPr>
            <a:normAutofit fontScale="90000"/>
          </a:bodyPr>
          <a:lstStyle/>
          <a:p>
            <a:r>
              <a:rPr lang="en-GB" sz="4000" dirty="0" smtClean="0"/>
              <a:t>Taking stock: ISDS, energy and environment</a:t>
            </a:r>
            <a:endParaRPr sz="4000" dirty="0"/>
          </a:p>
        </p:txBody>
      </p:sp>
      <p:pic>
        <p:nvPicPr>
          <p:cNvPr id="6" name="Picture 5"/>
          <p:cNvPicPr>
            <a:picLocks noChangeAspect="1"/>
          </p:cNvPicPr>
          <p:nvPr/>
        </p:nvPicPr>
        <p:blipFill>
          <a:blip r:embed="rId2"/>
          <a:stretch>
            <a:fillRect/>
          </a:stretch>
        </p:blipFill>
        <p:spPr>
          <a:xfrm>
            <a:off x="193288" y="1604547"/>
            <a:ext cx="8894216" cy="2034157"/>
          </a:xfrm>
          <a:prstGeom prst="rect">
            <a:avLst/>
          </a:prstGeom>
        </p:spPr>
      </p:pic>
    </p:spTree>
    <p:extLst>
      <p:ext uri="{BB962C8B-B14F-4D97-AF65-F5344CB8AC3E}">
        <p14:creationId xmlns:p14="http://schemas.microsoft.com/office/powerpoint/2010/main" val="416506270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itle 1"/>
          <p:cNvSpPr txBox="1">
            <a:spLocks noGrp="1"/>
          </p:cNvSpPr>
          <p:nvPr>
            <p:ph type="title"/>
          </p:nvPr>
        </p:nvSpPr>
        <p:spPr>
          <a:xfrm>
            <a:off x="579864" y="137396"/>
            <a:ext cx="7426711" cy="501941"/>
          </a:xfrm>
          <a:prstGeom prst="rect">
            <a:avLst/>
          </a:prstGeom>
        </p:spPr>
        <p:txBody>
          <a:bodyPr>
            <a:normAutofit fontScale="90000"/>
          </a:bodyPr>
          <a:lstStyle/>
          <a:p>
            <a:r>
              <a:rPr lang="en-GB" sz="4000" dirty="0" smtClean="0"/>
              <a:t>ECT and breakdown by industry</a:t>
            </a:r>
            <a:endParaRPr sz="4000" dirty="0"/>
          </a:p>
        </p:txBody>
      </p:sp>
      <p:sp>
        <p:nvSpPr>
          <p:cNvPr id="2" name="AutoShape 2" descr="Investment Disputes in the Renewable Energy Sector - Energy Char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rotWithShape="1">
          <a:blip r:embed="rId2"/>
          <a:srcRect l="10778" t="14898" r="5997" b="7933"/>
          <a:stretch/>
        </p:blipFill>
        <p:spPr>
          <a:xfrm>
            <a:off x="1247614" y="825801"/>
            <a:ext cx="6501539" cy="4257644"/>
          </a:xfrm>
          <a:prstGeom prst="rect">
            <a:avLst/>
          </a:prstGeom>
        </p:spPr>
      </p:pic>
    </p:spTree>
    <p:extLst>
      <p:ext uri="{BB962C8B-B14F-4D97-AF65-F5344CB8AC3E}">
        <p14:creationId xmlns:p14="http://schemas.microsoft.com/office/powerpoint/2010/main" val="276242429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itle 1"/>
          <p:cNvSpPr txBox="1">
            <a:spLocks noGrp="1"/>
          </p:cNvSpPr>
          <p:nvPr>
            <p:ph type="title"/>
          </p:nvPr>
        </p:nvSpPr>
        <p:spPr>
          <a:xfrm>
            <a:off x="579864" y="137396"/>
            <a:ext cx="7426711" cy="501941"/>
          </a:xfrm>
          <a:prstGeom prst="rect">
            <a:avLst/>
          </a:prstGeom>
        </p:spPr>
        <p:txBody>
          <a:bodyPr>
            <a:normAutofit fontScale="90000"/>
          </a:bodyPr>
          <a:lstStyle/>
          <a:p>
            <a:r>
              <a:rPr lang="en-GB" sz="4000" dirty="0" smtClean="0"/>
              <a:t>Fossil fuels</a:t>
            </a:r>
            <a:endParaRPr sz="4000" dirty="0"/>
          </a:p>
        </p:txBody>
      </p:sp>
      <p:pic>
        <p:nvPicPr>
          <p:cNvPr id="5" name="Picture 4"/>
          <p:cNvPicPr>
            <a:picLocks noChangeAspect="1"/>
          </p:cNvPicPr>
          <p:nvPr/>
        </p:nvPicPr>
        <p:blipFill>
          <a:blip r:embed="rId2"/>
          <a:stretch>
            <a:fillRect/>
          </a:stretch>
        </p:blipFill>
        <p:spPr>
          <a:xfrm>
            <a:off x="501331" y="734243"/>
            <a:ext cx="7583775" cy="4265873"/>
          </a:xfrm>
          <a:prstGeom prst="rect">
            <a:avLst/>
          </a:prstGeom>
        </p:spPr>
      </p:pic>
    </p:spTree>
    <p:extLst>
      <p:ext uri="{BB962C8B-B14F-4D97-AF65-F5344CB8AC3E}">
        <p14:creationId xmlns:p14="http://schemas.microsoft.com/office/powerpoint/2010/main" val="1719835927"/>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itle 1"/>
          <p:cNvSpPr txBox="1">
            <a:spLocks noGrp="1"/>
          </p:cNvSpPr>
          <p:nvPr>
            <p:ph type="title"/>
          </p:nvPr>
        </p:nvSpPr>
        <p:spPr>
          <a:xfrm>
            <a:off x="587298" y="301287"/>
            <a:ext cx="7426711" cy="1096333"/>
          </a:xfrm>
          <a:prstGeom prst="rect">
            <a:avLst/>
          </a:prstGeom>
        </p:spPr>
        <p:txBody>
          <a:bodyPr>
            <a:normAutofit fontScale="90000"/>
          </a:bodyPr>
          <a:lstStyle/>
          <a:p>
            <a:r>
              <a:rPr lang="en-GB" sz="4000" dirty="0" smtClean="0"/>
              <a:t>Work on reducing supply (not just demand)</a:t>
            </a:r>
            <a:endParaRPr sz="4000" dirty="0"/>
          </a:p>
        </p:txBody>
      </p:sp>
      <p:sp>
        <p:nvSpPr>
          <p:cNvPr id="578" name="Subtitle 2"/>
          <p:cNvSpPr txBox="1">
            <a:spLocks noGrp="1"/>
          </p:cNvSpPr>
          <p:nvPr>
            <p:ph type="body" sz="quarter" idx="1"/>
          </p:nvPr>
        </p:nvSpPr>
        <p:spPr>
          <a:xfrm>
            <a:off x="1985326" y="3383472"/>
            <a:ext cx="6480002" cy="324001"/>
          </a:xfrm>
          <a:prstGeom prst="rect">
            <a:avLst/>
          </a:prstGeom>
        </p:spPr>
        <p:txBody>
          <a:bodyPr/>
          <a:lstStyle/>
          <a:p>
            <a:r>
              <a:rPr lang="en-GB" dirty="0"/>
              <a:t>From </a:t>
            </a:r>
            <a:r>
              <a:rPr lang="en-GB" dirty="0">
                <a:hlinkClick r:id="rId2"/>
              </a:rPr>
              <a:t>https://</a:t>
            </a:r>
            <a:r>
              <a:rPr lang="en-GB" dirty="0" smtClean="0">
                <a:hlinkClick r:id="rId2"/>
              </a:rPr>
              <a:t>www.iied.org/sites/default/files/pdfs/migrate/17660IIED.pdf</a:t>
            </a:r>
            <a:r>
              <a:rPr lang="en-GB" dirty="0" smtClean="0"/>
              <a:t> </a:t>
            </a:r>
            <a:endParaRPr dirty="0"/>
          </a:p>
        </p:txBody>
      </p:sp>
      <p:pic>
        <p:nvPicPr>
          <p:cNvPr id="4" name="Picture 3"/>
          <p:cNvPicPr>
            <a:picLocks noChangeAspect="1"/>
          </p:cNvPicPr>
          <p:nvPr/>
        </p:nvPicPr>
        <p:blipFill>
          <a:blip r:embed="rId3"/>
          <a:stretch>
            <a:fillRect/>
          </a:stretch>
        </p:blipFill>
        <p:spPr>
          <a:xfrm>
            <a:off x="832855" y="1502635"/>
            <a:ext cx="7448550" cy="1343025"/>
          </a:xfrm>
          <a:prstGeom prst="rect">
            <a:avLst/>
          </a:prstGeom>
        </p:spPr>
      </p:pic>
    </p:spTree>
    <p:extLst>
      <p:ext uri="{BB962C8B-B14F-4D97-AF65-F5344CB8AC3E}">
        <p14:creationId xmlns:p14="http://schemas.microsoft.com/office/powerpoint/2010/main" val="111078653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Footer Placeholder 2"/>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76" name="Title 1"/>
          <p:cNvSpPr txBox="1">
            <a:spLocks noGrp="1"/>
          </p:cNvSpPr>
          <p:nvPr>
            <p:ph type="title"/>
          </p:nvPr>
        </p:nvSpPr>
        <p:spPr>
          <a:xfrm>
            <a:off x="215999" y="143999"/>
            <a:ext cx="6480002" cy="576002"/>
          </a:xfrm>
          <a:prstGeom prst="rect">
            <a:avLst/>
          </a:prstGeom>
        </p:spPr>
        <p:txBody>
          <a:bodyPr/>
          <a:lstStyle/>
          <a:p>
            <a:r>
              <a:rPr lang="en-GB" dirty="0" smtClean="0"/>
              <a:t>Asset-stranding</a:t>
            </a:r>
            <a:endParaRPr dirty="0"/>
          </a:p>
        </p:txBody>
      </p:sp>
      <p:sp>
        <p:nvSpPr>
          <p:cNvPr id="477" name="Slide Number Placeholder 3"/>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16</a:t>
            </a:fld>
            <a:endParaRPr/>
          </a:p>
        </p:txBody>
      </p:sp>
      <p:sp>
        <p:nvSpPr>
          <p:cNvPr id="478" name="Text Placeholder 4"/>
          <p:cNvSpPr txBox="1">
            <a:spLocks noGrp="1"/>
          </p:cNvSpPr>
          <p:nvPr>
            <p:ph type="body" idx="1"/>
          </p:nvPr>
        </p:nvSpPr>
        <p:spPr>
          <a:xfrm>
            <a:off x="215999" y="971859"/>
            <a:ext cx="4530600" cy="3564140"/>
          </a:xfrm>
          <a:prstGeom prst="rect">
            <a:avLst/>
          </a:prstGeom>
        </p:spPr>
        <p:txBody>
          <a:bodyPr>
            <a:normAutofit/>
          </a:bodyPr>
          <a:lstStyle/>
          <a:p>
            <a:r>
              <a:rPr lang="en-GB" sz="2000" dirty="0" smtClean="0"/>
              <a:t>Resources invested are not used, because their use has become too expensive/illegal:</a:t>
            </a:r>
          </a:p>
          <a:p>
            <a:pPr marL="285750" indent="-285750">
              <a:buFontTx/>
              <a:buChar char="-"/>
            </a:pPr>
            <a:r>
              <a:rPr lang="en-GB" sz="2000" dirty="0" smtClean="0"/>
              <a:t>Extraction</a:t>
            </a:r>
          </a:p>
          <a:p>
            <a:pPr marL="285750" indent="-285750">
              <a:buFontTx/>
              <a:buChar char="-"/>
            </a:pPr>
            <a:r>
              <a:rPr lang="en-GB" sz="2000" dirty="0" smtClean="0"/>
              <a:t>Transportation</a:t>
            </a:r>
          </a:p>
          <a:p>
            <a:pPr marL="285750" indent="-285750">
              <a:buFontTx/>
              <a:buChar char="-"/>
            </a:pPr>
            <a:r>
              <a:rPr lang="en-GB" sz="2000" dirty="0" smtClean="0"/>
              <a:t>Distribution</a:t>
            </a:r>
            <a:endParaRPr sz="2000" dirty="0"/>
          </a:p>
        </p:txBody>
      </p:sp>
      <p:pic>
        <p:nvPicPr>
          <p:cNvPr id="2" name="Picture 1"/>
          <p:cNvPicPr>
            <a:picLocks noChangeAspect="1"/>
          </p:cNvPicPr>
          <p:nvPr/>
        </p:nvPicPr>
        <p:blipFill>
          <a:blip r:embed="rId2"/>
          <a:stretch>
            <a:fillRect/>
          </a:stretch>
        </p:blipFill>
        <p:spPr>
          <a:xfrm>
            <a:off x="70714" y="3060316"/>
            <a:ext cx="9073286" cy="1605776"/>
          </a:xfrm>
          <a:prstGeom prst="rect">
            <a:avLst/>
          </a:prstGeom>
        </p:spPr>
      </p:pic>
      <p:sp>
        <p:nvSpPr>
          <p:cNvPr id="3" name="Rectangle 2"/>
          <p:cNvSpPr/>
          <p:nvPr/>
        </p:nvSpPr>
        <p:spPr>
          <a:xfrm>
            <a:off x="3006083" y="4541635"/>
            <a:ext cx="5794917" cy="492443"/>
          </a:xfrm>
          <a:prstGeom prst="rect">
            <a:avLst/>
          </a:prstGeom>
        </p:spPr>
        <p:txBody>
          <a:bodyPr wrap="square">
            <a:spAutoFit/>
          </a:bodyPr>
          <a:lstStyle/>
          <a:p>
            <a:r>
              <a:rPr lang="en-GB" dirty="0" smtClean="0"/>
              <a:t>From </a:t>
            </a:r>
            <a:r>
              <a:rPr lang="en-GB" dirty="0" smtClean="0">
                <a:hlinkClick r:id="rId3"/>
              </a:rPr>
              <a:t>https</a:t>
            </a:r>
            <a:r>
              <a:rPr lang="en-GB" dirty="0">
                <a:hlinkClick r:id="rId3"/>
              </a:rPr>
              <a:t>://www.lse.ac.uk/granthaminstitute/explainers/what-are-stranded-assets</a:t>
            </a:r>
            <a:r>
              <a:rPr lang="en-GB" dirty="0" smtClean="0">
                <a:hlinkClick r:id="rId3"/>
              </a:rPr>
              <a:t>/</a:t>
            </a:r>
            <a:r>
              <a:rPr lang="en-GB" dirty="0" smtClean="0"/>
              <a:t> </a:t>
            </a:r>
            <a:endParaRPr lang="en-GB" dirty="0"/>
          </a:p>
        </p:txBody>
      </p:sp>
      <p:pic>
        <p:nvPicPr>
          <p:cNvPr id="4" name="Picture 3"/>
          <p:cNvPicPr>
            <a:picLocks noChangeAspect="1"/>
          </p:cNvPicPr>
          <p:nvPr/>
        </p:nvPicPr>
        <p:blipFill>
          <a:blip r:embed="rId4"/>
          <a:stretch>
            <a:fillRect/>
          </a:stretch>
        </p:blipFill>
        <p:spPr>
          <a:xfrm>
            <a:off x="4746599" y="59303"/>
            <a:ext cx="4330494" cy="2916317"/>
          </a:xfrm>
          <a:prstGeom prst="rect">
            <a:avLst/>
          </a:prstGeom>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itle 1"/>
          <p:cNvSpPr txBox="1">
            <a:spLocks noGrp="1"/>
          </p:cNvSpPr>
          <p:nvPr>
            <p:ph type="title"/>
          </p:nvPr>
        </p:nvSpPr>
        <p:spPr>
          <a:xfrm>
            <a:off x="1813932" y="137737"/>
            <a:ext cx="7426711" cy="583376"/>
          </a:xfrm>
          <a:prstGeom prst="rect">
            <a:avLst/>
          </a:prstGeom>
        </p:spPr>
        <p:txBody>
          <a:bodyPr>
            <a:normAutofit/>
          </a:bodyPr>
          <a:lstStyle/>
          <a:p>
            <a:r>
              <a:rPr lang="en-GB" sz="4000" dirty="0" smtClean="0"/>
              <a:t>Big liabilities</a:t>
            </a:r>
            <a:endParaRPr sz="4000" dirty="0"/>
          </a:p>
        </p:txBody>
      </p:sp>
      <p:sp>
        <p:nvSpPr>
          <p:cNvPr id="578" name="Subtitle 2"/>
          <p:cNvSpPr txBox="1">
            <a:spLocks noGrp="1"/>
          </p:cNvSpPr>
          <p:nvPr>
            <p:ph type="body" sz="quarter" idx="1"/>
          </p:nvPr>
        </p:nvSpPr>
        <p:spPr>
          <a:xfrm>
            <a:off x="1985326" y="3383472"/>
            <a:ext cx="6480002" cy="324001"/>
          </a:xfrm>
          <a:prstGeom prst="rect">
            <a:avLst/>
          </a:prstGeom>
        </p:spPr>
        <p:txBody>
          <a:bodyPr/>
          <a:lstStyle/>
          <a:p>
            <a:endParaRPr dirty="0"/>
          </a:p>
        </p:txBody>
      </p:sp>
      <p:pic>
        <p:nvPicPr>
          <p:cNvPr id="2" name="Picture 1"/>
          <p:cNvPicPr>
            <a:picLocks noChangeAspect="1"/>
          </p:cNvPicPr>
          <p:nvPr/>
        </p:nvPicPr>
        <p:blipFill>
          <a:blip r:embed="rId2"/>
          <a:stretch>
            <a:fillRect/>
          </a:stretch>
        </p:blipFill>
        <p:spPr>
          <a:xfrm>
            <a:off x="1494264" y="870167"/>
            <a:ext cx="6237597" cy="4140318"/>
          </a:xfrm>
          <a:prstGeom prst="rect">
            <a:avLst/>
          </a:prstGeom>
        </p:spPr>
      </p:pic>
    </p:spTree>
    <p:extLst>
      <p:ext uri="{BB962C8B-B14F-4D97-AF65-F5344CB8AC3E}">
        <p14:creationId xmlns:p14="http://schemas.microsoft.com/office/powerpoint/2010/main" val="244277650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itle 1"/>
          <p:cNvSpPr txBox="1">
            <a:spLocks noGrp="1"/>
          </p:cNvSpPr>
          <p:nvPr>
            <p:ph type="title"/>
          </p:nvPr>
        </p:nvSpPr>
        <p:spPr>
          <a:xfrm>
            <a:off x="579864" y="137396"/>
            <a:ext cx="7426711" cy="501941"/>
          </a:xfrm>
          <a:prstGeom prst="rect">
            <a:avLst/>
          </a:prstGeom>
        </p:spPr>
        <p:txBody>
          <a:bodyPr>
            <a:normAutofit fontScale="90000"/>
          </a:bodyPr>
          <a:lstStyle/>
          <a:p>
            <a:r>
              <a:rPr lang="en-GB" sz="4000" dirty="0" smtClean="0"/>
              <a:t>Nuclear energy</a:t>
            </a:r>
            <a:endParaRPr sz="4000" dirty="0"/>
          </a:p>
        </p:txBody>
      </p:sp>
      <p:pic>
        <p:nvPicPr>
          <p:cNvPr id="2" name="Picture 1"/>
          <p:cNvPicPr>
            <a:picLocks noChangeAspect="1"/>
          </p:cNvPicPr>
          <p:nvPr/>
        </p:nvPicPr>
        <p:blipFill>
          <a:blip r:embed="rId2"/>
          <a:stretch>
            <a:fillRect/>
          </a:stretch>
        </p:blipFill>
        <p:spPr>
          <a:xfrm>
            <a:off x="1464527" y="1116618"/>
            <a:ext cx="6304155" cy="3283836"/>
          </a:xfrm>
          <a:prstGeom prst="rect">
            <a:avLst/>
          </a:prstGeom>
        </p:spPr>
      </p:pic>
    </p:spTree>
    <p:extLst>
      <p:ext uri="{BB962C8B-B14F-4D97-AF65-F5344CB8AC3E}">
        <p14:creationId xmlns:p14="http://schemas.microsoft.com/office/powerpoint/2010/main" val="154186423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itle 1"/>
          <p:cNvSpPr txBox="1">
            <a:spLocks noGrp="1"/>
          </p:cNvSpPr>
          <p:nvPr>
            <p:ph type="title"/>
          </p:nvPr>
        </p:nvSpPr>
        <p:spPr>
          <a:xfrm>
            <a:off x="1813932" y="137737"/>
            <a:ext cx="7426711" cy="583376"/>
          </a:xfrm>
          <a:prstGeom prst="rect">
            <a:avLst/>
          </a:prstGeom>
        </p:spPr>
        <p:txBody>
          <a:bodyPr>
            <a:normAutofit/>
          </a:bodyPr>
          <a:lstStyle/>
          <a:p>
            <a:r>
              <a:rPr lang="en-GB" sz="4000" dirty="0" smtClean="0"/>
              <a:t>Domestic proceedings</a:t>
            </a:r>
            <a:endParaRPr sz="4000" dirty="0"/>
          </a:p>
        </p:txBody>
      </p:sp>
      <p:sp>
        <p:nvSpPr>
          <p:cNvPr id="578" name="Subtitle 2"/>
          <p:cNvSpPr txBox="1">
            <a:spLocks noGrp="1"/>
          </p:cNvSpPr>
          <p:nvPr>
            <p:ph type="body" sz="quarter" idx="1"/>
          </p:nvPr>
        </p:nvSpPr>
        <p:spPr>
          <a:xfrm>
            <a:off x="1985326" y="3383472"/>
            <a:ext cx="6480002" cy="324001"/>
          </a:xfrm>
          <a:prstGeom prst="rect">
            <a:avLst/>
          </a:prstGeom>
        </p:spPr>
        <p:txBody>
          <a:bodyPr/>
          <a:lstStyle/>
          <a:p>
            <a:endParaRPr dirty="0"/>
          </a:p>
        </p:txBody>
      </p:sp>
      <p:pic>
        <p:nvPicPr>
          <p:cNvPr id="3" name="Picture 2"/>
          <p:cNvPicPr>
            <a:picLocks noChangeAspect="1"/>
          </p:cNvPicPr>
          <p:nvPr/>
        </p:nvPicPr>
        <p:blipFill>
          <a:blip r:embed="rId2"/>
          <a:stretch>
            <a:fillRect/>
          </a:stretch>
        </p:blipFill>
        <p:spPr>
          <a:xfrm>
            <a:off x="218643" y="1015140"/>
            <a:ext cx="8469691" cy="3786387"/>
          </a:xfrm>
          <a:prstGeom prst="rect">
            <a:avLst/>
          </a:prstGeom>
        </p:spPr>
      </p:pic>
      <p:pic>
        <p:nvPicPr>
          <p:cNvPr id="4" name="Picture 3"/>
          <p:cNvPicPr>
            <a:picLocks noChangeAspect="1"/>
          </p:cNvPicPr>
          <p:nvPr/>
        </p:nvPicPr>
        <p:blipFill>
          <a:blip r:embed="rId3"/>
          <a:stretch>
            <a:fillRect/>
          </a:stretch>
        </p:blipFill>
        <p:spPr>
          <a:xfrm>
            <a:off x="218643" y="721113"/>
            <a:ext cx="8631716" cy="4120308"/>
          </a:xfrm>
          <a:prstGeom prst="rect">
            <a:avLst/>
          </a:prstGeom>
        </p:spPr>
      </p:pic>
    </p:spTree>
    <p:extLst>
      <p:ext uri="{BB962C8B-B14F-4D97-AF65-F5344CB8AC3E}">
        <p14:creationId xmlns:p14="http://schemas.microsoft.com/office/powerpoint/2010/main" val="9750679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Title 1"/>
          <p:cNvSpPr txBox="1">
            <a:spLocks noGrp="1"/>
          </p:cNvSpPr>
          <p:nvPr>
            <p:ph type="title"/>
          </p:nvPr>
        </p:nvSpPr>
        <p:spPr>
          <a:xfrm>
            <a:off x="216000" y="143999"/>
            <a:ext cx="6480002" cy="1656002"/>
          </a:xfrm>
          <a:prstGeom prst="rect">
            <a:avLst/>
          </a:prstGeom>
        </p:spPr>
        <p:txBody>
          <a:bodyPr>
            <a:normAutofit fontScale="90000"/>
          </a:bodyPr>
          <a:lstStyle/>
          <a:p>
            <a:r>
              <a:rPr lang="en-GB" b="1" dirty="0"/>
              <a:t>The External Economic Action of the European Union and the Sustainable Development Goals</a:t>
            </a:r>
            <a:endParaRPr dirty="0"/>
          </a:p>
        </p:txBody>
      </p:sp>
      <p:sp>
        <p:nvSpPr>
          <p:cNvPr id="593" name="Subtitle 2"/>
          <p:cNvSpPr txBox="1">
            <a:spLocks noGrp="1"/>
          </p:cNvSpPr>
          <p:nvPr>
            <p:ph type="body" sz="quarter" idx="1"/>
          </p:nvPr>
        </p:nvSpPr>
        <p:spPr>
          <a:xfrm>
            <a:off x="290341" y="2283219"/>
            <a:ext cx="6480002" cy="324001"/>
          </a:xfrm>
          <a:prstGeom prst="rect">
            <a:avLst/>
          </a:prstGeom>
        </p:spPr>
        <p:txBody>
          <a:bodyPr/>
          <a:lstStyle/>
          <a:p>
            <a:r>
              <a:rPr lang="en-GB" dirty="0" smtClean="0"/>
              <a:t>Filippo Fontanelli – University of Edinburgh – filippo.fontanelli@ed.ac.uk</a:t>
            </a:r>
            <a:endParaRPr dirty="0"/>
          </a:p>
        </p:txBody>
      </p:sp>
      <p:sp>
        <p:nvSpPr>
          <p:cNvPr id="2" name="TextBox 1"/>
          <p:cNvSpPr txBox="1"/>
          <p:nvPr/>
        </p:nvSpPr>
        <p:spPr>
          <a:xfrm>
            <a:off x="401444" y="2817540"/>
            <a:ext cx="5203902" cy="22006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lang="en-GB" sz="2000" dirty="0" smtClean="0"/>
              <a:t>University of Bologna</a:t>
            </a:r>
          </a:p>
          <a:p>
            <a:pPr marL="0" marR="0" indent="0" algn="l" defTabSz="6858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smtClean="0">
                <a:ln>
                  <a:noFill/>
                </a:ln>
                <a:solidFill>
                  <a:srgbClr val="000000"/>
                </a:solidFill>
                <a:effectLst/>
                <a:uFillTx/>
                <a:sym typeface="Arial"/>
              </a:rPr>
              <a:t>3</a:t>
            </a:r>
            <a:r>
              <a:rPr kumimoji="0" lang="en-GB" sz="2000" b="0" i="0" u="none" strike="noStrike" cap="none" spc="0" normalizeH="0" dirty="0" smtClean="0">
                <a:ln>
                  <a:noFill/>
                </a:ln>
                <a:solidFill>
                  <a:srgbClr val="000000"/>
                </a:solidFill>
                <a:effectLst/>
                <a:uFillTx/>
                <a:sym typeface="Arial"/>
              </a:rPr>
              <a:t> May – 25 May</a:t>
            </a:r>
          </a:p>
          <a:p>
            <a:pPr marL="0" marR="0" indent="0" algn="l" defTabSz="685800" rtl="0" fontAlgn="auto" latinLnBrk="0" hangingPunct="0">
              <a:lnSpc>
                <a:spcPct val="100000"/>
              </a:lnSpc>
              <a:spcBef>
                <a:spcPts val="0"/>
              </a:spcBef>
              <a:spcAft>
                <a:spcPts val="0"/>
              </a:spcAft>
              <a:buClrTx/>
              <a:buSzTx/>
              <a:buFontTx/>
              <a:buNone/>
              <a:tabLst/>
            </a:pPr>
            <a:endParaRPr lang="en-GB" baseline="0" dirty="0"/>
          </a:p>
          <a:p>
            <a:pPr marL="0" marR="0" indent="0" algn="l" defTabSz="685800" rtl="0" fontAlgn="auto" latinLnBrk="0" hangingPunct="0">
              <a:lnSpc>
                <a:spcPct val="100000"/>
              </a:lnSpc>
              <a:spcBef>
                <a:spcPts val="0"/>
              </a:spcBef>
              <a:spcAft>
                <a:spcPts val="0"/>
              </a:spcAft>
              <a:buClrTx/>
              <a:buSzTx/>
              <a:buFontTx/>
              <a:buNone/>
              <a:tabLst/>
            </a:pPr>
            <a:r>
              <a:rPr lang="en-GB" sz="3000" dirty="0" smtClean="0"/>
              <a:t>15</a:t>
            </a:r>
            <a:r>
              <a:rPr kumimoji="0" lang="en-GB" sz="3000" b="0" i="0" u="none" strike="noStrike" cap="none" spc="0" normalizeH="0" dirty="0" smtClean="0">
                <a:ln>
                  <a:noFill/>
                </a:ln>
                <a:solidFill>
                  <a:srgbClr val="000000"/>
                </a:solidFill>
                <a:effectLst/>
                <a:uFillTx/>
                <a:sym typeface="Arial"/>
              </a:rPr>
              <a:t> </a:t>
            </a:r>
            <a:r>
              <a:rPr kumimoji="0" lang="en-GB" sz="3000" b="0" i="0" u="none" strike="noStrike" cap="none" spc="0" normalizeH="0" dirty="0" smtClean="0">
                <a:ln>
                  <a:noFill/>
                </a:ln>
                <a:solidFill>
                  <a:srgbClr val="000000"/>
                </a:solidFill>
                <a:effectLst/>
                <a:uFillTx/>
                <a:sym typeface="Arial"/>
              </a:rPr>
              <a:t>May 2023</a:t>
            </a:r>
          </a:p>
          <a:p>
            <a:pPr marL="0" marR="0" indent="0" algn="l" defTabSz="685800" rtl="0" fontAlgn="auto" latinLnBrk="0" hangingPunct="0">
              <a:lnSpc>
                <a:spcPct val="100000"/>
              </a:lnSpc>
              <a:spcBef>
                <a:spcPts val="0"/>
              </a:spcBef>
              <a:spcAft>
                <a:spcPts val="0"/>
              </a:spcAft>
              <a:buClrTx/>
              <a:buSzTx/>
              <a:buFontTx/>
              <a:buNone/>
              <a:tabLst/>
            </a:pPr>
            <a:r>
              <a:rPr lang="en-GB" sz="3000" baseline="0" dirty="0" smtClean="0"/>
              <a:t>Energy and </a:t>
            </a:r>
            <a:r>
              <a:rPr lang="en-GB" sz="3000" baseline="0" dirty="0" smtClean="0"/>
              <a:t>Investment Protection</a:t>
            </a:r>
            <a:endParaRPr kumimoji="0" lang="en-GB" sz="3000" b="0" i="0" u="none" strike="noStrike" cap="none" spc="0" normalizeH="0" baseline="0" dirty="0">
              <a:ln>
                <a:noFill/>
              </a:ln>
              <a:solidFill>
                <a:srgbClr val="000000"/>
              </a:solidFill>
              <a:effectLst/>
              <a:uFillTx/>
              <a:sym typeface="Arial"/>
            </a:endParaRPr>
          </a:p>
        </p:txBody>
      </p:sp>
    </p:spTree>
    <p:extLst>
      <p:ext uri="{BB962C8B-B14F-4D97-AF65-F5344CB8AC3E}">
        <p14:creationId xmlns:p14="http://schemas.microsoft.com/office/powerpoint/2010/main" val="4277901282"/>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itle 1"/>
          <p:cNvSpPr txBox="1">
            <a:spLocks noGrp="1"/>
          </p:cNvSpPr>
          <p:nvPr>
            <p:ph type="title"/>
          </p:nvPr>
        </p:nvSpPr>
        <p:spPr>
          <a:xfrm>
            <a:off x="587298" y="301287"/>
            <a:ext cx="7426711" cy="1096333"/>
          </a:xfrm>
          <a:prstGeom prst="rect">
            <a:avLst/>
          </a:prstGeom>
        </p:spPr>
        <p:txBody>
          <a:bodyPr>
            <a:normAutofit/>
          </a:bodyPr>
          <a:lstStyle/>
          <a:p>
            <a:r>
              <a:rPr lang="en-GB" sz="4000" dirty="0" err="1" smtClean="0"/>
              <a:t>Vattenfall</a:t>
            </a:r>
            <a:r>
              <a:rPr lang="en-GB" sz="4000" dirty="0" smtClean="0"/>
              <a:t> settlement order</a:t>
            </a:r>
            <a:endParaRPr sz="4000" dirty="0"/>
          </a:p>
        </p:txBody>
      </p:sp>
      <p:sp>
        <p:nvSpPr>
          <p:cNvPr id="2" name="Text Placeholder 1"/>
          <p:cNvSpPr>
            <a:spLocks noGrp="1"/>
          </p:cNvSpPr>
          <p:nvPr>
            <p:ph type="body" sz="quarter" idx="1"/>
          </p:nvPr>
        </p:nvSpPr>
        <p:spPr>
          <a:xfrm>
            <a:off x="370983" y="1141424"/>
            <a:ext cx="8873755" cy="4002076"/>
          </a:xfrm>
        </p:spPr>
        <p:txBody>
          <a:bodyPr>
            <a:noAutofit/>
          </a:bodyPr>
          <a:lstStyle/>
          <a:p>
            <a:r>
              <a:rPr lang="en-GB" sz="2000" dirty="0"/>
              <a:t>“this is not a case about the question whether Germany should or should not have nuclear power plants. Rather, this case is about the question whether owners of nuclear power plants should receive compensation for shutting down plants prior to the end of their economic life once a democratic decision has been made to end nuclear power generation”.</a:t>
            </a:r>
            <a:endParaRPr lang="en-GB" sz="2000" dirty="0"/>
          </a:p>
        </p:txBody>
      </p:sp>
    </p:spTree>
    <p:extLst>
      <p:ext uri="{BB962C8B-B14F-4D97-AF65-F5344CB8AC3E}">
        <p14:creationId xmlns:p14="http://schemas.microsoft.com/office/powerpoint/2010/main" val="257485319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Footer Placeholder 2"/>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76" name="Title 1"/>
          <p:cNvSpPr txBox="1">
            <a:spLocks noGrp="1"/>
          </p:cNvSpPr>
          <p:nvPr>
            <p:ph type="title"/>
          </p:nvPr>
        </p:nvSpPr>
        <p:spPr>
          <a:xfrm>
            <a:off x="215999" y="143999"/>
            <a:ext cx="6480002" cy="576002"/>
          </a:xfrm>
          <a:prstGeom prst="rect">
            <a:avLst/>
          </a:prstGeom>
        </p:spPr>
        <p:txBody>
          <a:bodyPr/>
          <a:lstStyle/>
          <a:p>
            <a:r>
              <a:rPr lang="en-GB" dirty="0" smtClean="0"/>
              <a:t>Renewable energies</a:t>
            </a:r>
            <a:endParaRPr dirty="0"/>
          </a:p>
        </p:txBody>
      </p:sp>
      <p:sp>
        <p:nvSpPr>
          <p:cNvPr id="477" name="Slide Number Placeholder 3"/>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21</a:t>
            </a:fld>
            <a:endParaRPr/>
          </a:p>
        </p:txBody>
      </p:sp>
      <p:sp>
        <p:nvSpPr>
          <p:cNvPr id="478" name="Text Placeholder 4"/>
          <p:cNvSpPr txBox="1">
            <a:spLocks noGrp="1"/>
          </p:cNvSpPr>
          <p:nvPr>
            <p:ph type="body" idx="1"/>
          </p:nvPr>
        </p:nvSpPr>
        <p:spPr>
          <a:xfrm>
            <a:off x="215998" y="971859"/>
            <a:ext cx="4564053" cy="3979142"/>
          </a:xfrm>
          <a:prstGeom prst="rect">
            <a:avLst/>
          </a:prstGeom>
        </p:spPr>
        <p:txBody>
          <a:bodyPr>
            <a:noAutofit/>
          </a:bodyPr>
          <a:lstStyle/>
          <a:p>
            <a:pPr marL="457200" indent="-457200">
              <a:buFont typeface="Arial" panose="020B0604020202020204" pitchFamily="34" charset="0"/>
              <a:buChar char="•"/>
            </a:pPr>
            <a:r>
              <a:rPr lang="it-IT" sz="2600" dirty="0" smtClean="0"/>
              <a:t>Challenging adjustments in green initiatives (FITs)</a:t>
            </a:r>
            <a:endParaRPr lang="en-GB" sz="2600" dirty="0" smtClean="0"/>
          </a:p>
          <a:p>
            <a:pPr marL="457200" indent="-457200">
              <a:buFont typeface="Arial" panose="020B0604020202020204" pitchFamily="34" charset="0"/>
              <a:buChar char="•"/>
            </a:pPr>
            <a:r>
              <a:rPr lang="it-IT" sz="2600" dirty="0" smtClean="0"/>
              <a:t>FITs adopted in line with green goals – adjustments made to achieve economic sustainability</a:t>
            </a:r>
          </a:p>
          <a:p>
            <a:pPr marL="457200" indent="-457200">
              <a:buFont typeface="Arial" panose="020B0604020202020204" pitchFamily="34" charset="0"/>
              <a:buChar char="•"/>
            </a:pPr>
            <a:r>
              <a:rPr lang="it-IT" sz="2600" dirty="0" smtClean="0"/>
              <a:t>First discrete wave of claims against developed economies</a:t>
            </a:r>
            <a:endParaRPr sz="2600" dirty="0"/>
          </a:p>
        </p:txBody>
      </p:sp>
      <p:pic>
        <p:nvPicPr>
          <p:cNvPr id="9" name="Picture 8"/>
          <p:cNvPicPr>
            <a:picLocks noChangeAspect="1"/>
          </p:cNvPicPr>
          <p:nvPr/>
        </p:nvPicPr>
        <p:blipFill>
          <a:blip r:embed="rId2"/>
          <a:stretch>
            <a:fillRect/>
          </a:stretch>
        </p:blipFill>
        <p:spPr>
          <a:xfrm>
            <a:off x="4974847" y="1075743"/>
            <a:ext cx="4025069" cy="2678501"/>
          </a:xfrm>
          <a:prstGeom prst="rect">
            <a:avLst/>
          </a:prstGeom>
        </p:spPr>
      </p:pic>
    </p:spTree>
    <p:extLst>
      <p:ext uri="{BB962C8B-B14F-4D97-AF65-F5344CB8AC3E}">
        <p14:creationId xmlns:p14="http://schemas.microsoft.com/office/powerpoint/2010/main" val="137537570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Footer Placeholder 2"/>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76" name="Title 1"/>
          <p:cNvSpPr txBox="1">
            <a:spLocks noGrp="1"/>
          </p:cNvSpPr>
          <p:nvPr>
            <p:ph type="title"/>
          </p:nvPr>
        </p:nvSpPr>
        <p:spPr>
          <a:xfrm>
            <a:off x="215998" y="143999"/>
            <a:ext cx="7210713" cy="576002"/>
          </a:xfrm>
          <a:prstGeom prst="rect">
            <a:avLst/>
          </a:prstGeom>
        </p:spPr>
        <p:txBody>
          <a:bodyPr>
            <a:normAutofit fontScale="90000"/>
          </a:bodyPr>
          <a:lstStyle/>
          <a:p>
            <a:r>
              <a:rPr lang="en-GB" dirty="0" smtClean="0"/>
              <a:t>2015 International Energy Charter</a:t>
            </a:r>
            <a:endParaRPr dirty="0"/>
          </a:p>
        </p:txBody>
      </p:sp>
      <p:sp>
        <p:nvSpPr>
          <p:cNvPr id="477" name="Slide Number Placeholder 3"/>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22</a:t>
            </a:fld>
            <a:endParaRPr/>
          </a:p>
        </p:txBody>
      </p:sp>
      <p:pic>
        <p:nvPicPr>
          <p:cNvPr id="2" name="Picture 1"/>
          <p:cNvPicPr>
            <a:picLocks noChangeAspect="1"/>
          </p:cNvPicPr>
          <p:nvPr/>
        </p:nvPicPr>
        <p:blipFill>
          <a:blip r:embed="rId2"/>
          <a:stretch>
            <a:fillRect/>
          </a:stretch>
        </p:blipFill>
        <p:spPr>
          <a:xfrm>
            <a:off x="2036957" y="832314"/>
            <a:ext cx="4798696" cy="3758674"/>
          </a:xfrm>
          <a:prstGeom prst="rect">
            <a:avLst/>
          </a:prstGeom>
        </p:spPr>
      </p:pic>
    </p:spTree>
    <p:extLst>
      <p:ext uri="{BB962C8B-B14F-4D97-AF65-F5344CB8AC3E}">
        <p14:creationId xmlns:p14="http://schemas.microsoft.com/office/powerpoint/2010/main" val="1620545071"/>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Footer Placeholder 2"/>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504" name="Title 6"/>
          <p:cNvSpPr txBox="1">
            <a:spLocks noGrp="1"/>
          </p:cNvSpPr>
          <p:nvPr>
            <p:ph type="title"/>
          </p:nvPr>
        </p:nvSpPr>
        <p:spPr>
          <a:xfrm>
            <a:off x="282905" y="437063"/>
            <a:ext cx="6772099" cy="700362"/>
          </a:xfrm>
          <a:prstGeom prst="rect">
            <a:avLst/>
          </a:prstGeom>
        </p:spPr>
        <p:txBody>
          <a:bodyPr>
            <a:normAutofit/>
          </a:bodyPr>
          <a:lstStyle/>
          <a:p>
            <a:r>
              <a:rPr lang="it-IT" sz="2500" dirty="0" smtClean="0"/>
              <a:t>Discrete issues of renewable energy cases</a:t>
            </a:r>
            <a:endParaRPr sz="2500" dirty="0"/>
          </a:p>
        </p:txBody>
      </p:sp>
      <p:sp>
        <p:nvSpPr>
          <p:cNvPr id="505" name="Slide Number Placeholder 3"/>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23</a:t>
            </a:fld>
            <a:endParaRPr/>
          </a:p>
        </p:txBody>
      </p:sp>
      <p:pic>
        <p:nvPicPr>
          <p:cNvPr id="507" name="Picture Placeholder 8" descr="Picture Placeholder 8"/>
          <p:cNvPicPr>
            <a:picLocks noGrp="1" noChangeAspect="1"/>
          </p:cNvPicPr>
          <p:nvPr>
            <p:ph type="pic" idx="21"/>
          </p:nvPr>
        </p:nvPicPr>
        <p:blipFill>
          <a:blip r:embed="rId2"/>
          <a:stretch>
            <a:fillRect/>
          </a:stretch>
        </p:blipFill>
        <p:spPr>
          <a:prstGeom prst="rect">
            <a:avLst/>
          </a:prstGeom>
        </p:spPr>
      </p:pic>
      <p:pic>
        <p:nvPicPr>
          <p:cNvPr id="2" name="Picture 1"/>
          <p:cNvPicPr>
            <a:picLocks noChangeAspect="1"/>
          </p:cNvPicPr>
          <p:nvPr/>
        </p:nvPicPr>
        <p:blipFill>
          <a:blip r:embed="rId3"/>
          <a:stretch>
            <a:fillRect/>
          </a:stretch>
        </p:blipFill>
        <p:spPr>
          <a:xfrm>
            <a:off x="4643999" y="1008000"/>
            <a:ext cx="3960001" cy="2039744"/>
          </a:xfrm>
          <a:prstGeom prst="rect">
            <a:avLst/>
          </a:prstGeom>
        </p:spPr>
      </p:pic>
      <p:sp>
        <p:nvSpPr>
          <p:cNvPr id="508" name="Text Placeholder 9"/>
          <p:cNvSpPr>
            <a:spLocks noGrp="1"/>
          </p:cNvSpPr>
          <p:nvPr>
            <p:ph type="body" idx="22"/>
          </p:nvPr>
        </p:nvSpPr>
        <p:spPr>
          <a:prstGeom prst="rect">
            <a:avLst/>
          </a:prstGeom>
        </p:spPr>
        <p:txBody>
          <a:bodyPr/>
          <a:lstStyle/>
          <a:p>
            <a:endParaRPr dirty="0"/>
          </a:p>
        </p:txBody>
      </p:sp>
      <p:sp>
        <p:nvSpPr>
          <p:cNvPr id="8" name="Text Placeholder 4"/>
          <p:cNvSpPr txBox="1">
            <a:spLocks noGrp="1"/>
          </p:cNvSpPr>
          <p:nvPr>
            <p:ph type="body" idx="1"/>
          </p:nvPr>
        </p:nvSpPr>
        <p:spPr>
          <a:xfrm>
            <a:off x="144000" y="1010425"/>
            <a:ext cx="4231001" cy="3813576"/>
          </a:xfrm>
          <a:prstGeom prst="rect">
            <a:avLst/>
          </a:prstGeom>
        </p:spPr>
        <p:txBody>
          <a:bodyPr>
            <a:noAutofit/>
          </a:bodyPr>
          <a:lstStyle/>
          <a:p>
            <a:pPr marL="457200" indent="-457200">
              <a:buFont typeface="Arial" panose="020B0604020202020204" pitchFamily="34" charset="0"/>
              <a:buChar char="•"/>
            </a:pPr>
            <a:r>
              <a:rPr lang="it-IT" sz="2200" dirty="0" smtClean="0"/>
              <a:t>Scope of legitimate expectations</a:t>
            </a:r>
            <a:endParaRPr lang="en-GB" sz="2200" dirty="0" smtClean="0"/>
          </a:p>
          <a:p>
            <a:pPr marL="457200" indent="-457200">
              <a:buFont typeface="Arial" panose="020B0604020202020204" pitchFamily="34" charset="0"/>
              <a:buChar char="•"/>
            </a:pPr>
            <a:r>
              <a:rPr lang="it-IT" sz="2200" dirty="0" smtClean="0"/>
              <a:t>Effects of general regulation (as opposed to individualised promises)</a:t>
            </a:r>
          </a:p>
          <a:p>
            <a:pPr marL="457200" indent="-457200">
              <a:buFont typeface="Arial" panose="020B0604020202020204" pitchFamily="34" charset="0"/>
              <a:buChar char="•"/>
            </a:pPr>
            <a:r>
              <a:rPr lang="it-IT" sz="2200" dirty="0" smtClean="0"/>
              <a:t>How to asses remaining profitability in proportionality assessment</a:t>
            </a:r>
          </a:p>
          <a:p>
            <a:pPr marL="457200" indent="-457200">
              <a:buFont typeface="Arial" panose="020B0604020202020204" pitchFamily="34" charset="0"/>
              <a:buChar char="•"/>
            </a:pPr>
            <a:r>
              <a:rPr lang="it-IT" sz="2200" dirty="0" smtClean="0"/>
              <a:t>Relevance of environmental concerns</a:t>
            </a:r>
          </a:p>
          <a:p>
            <a:pPr marL="457200" indent="-457200">
              <a:buFont typeface="Arial" panose="020B0604020202020204" pitchFamily="34" charset="0"/>
              <a:buChar char="•"/>
            </a:pPr>
            <a:r>
              <a:rPr lang="it-IT" sz="2200" dirty="0" smtClean="0"/>
              <a:t>Relevance of infra-EU nature</a:t>
            </a:r>
            <a:endParaRPr sz="2200" dirty="0"/>
          </a:p>
        </p:txBody>
      </p:sp>
    </p:spTree>
    <p:extLst>
      <p:ext uri="{BB962C8B-B14F-4D97-AF65-F5344CB8AC3E}">
        <p14:creationId xmlns:p14="http://schemas.microsoft.com/office/powerpoint/2010/main" val="3988480923"/>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Footer Placeholder 2"/>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76" name="Title 1"/>
          <p:cNvSpPr txBox="1">
            <a:spLocks noGrp="1"/>
          </p:cNvSpPr>
          <p:nvPr>
            <p:ph type="title"/>
          </p:nvPr>
        </p:nvSpPr>
        <p:spPr>
          <a:xfrm>
            <a:off x="215999" y="143999"/>
            <a:ext cx="6480002" cy="576002"/>
          </a:xfrm>
          <a:prstGeom prst="rect">
            <a:avLst/>
          </a:prstGeom>
        </p:spPr>
        <p:txBody>
          <a:bodyPr/>
          <a:lstStyle/>
          <a:p>
            <a:r>
              <a:rPr lang="en-GB" dirty="0" smtClean="0"/>
              <a:t>Adjusting awards?</a:t>
            </a:r>
            <a:endParaRPr dirty="0"/>
          </a:p>
        </p:txBody>
      </p:sp>
      <p:sp>
        <p:nvSpPr>
          <p:cNvPr id="477" name="Slide Number Placeholder 3"/>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24</a:t>
            </a:fld>
            <a:endParaRPr/>
          </a:p>
        </p:txBody>
      </p:sp>
      <p:sp>
        <p:nvSpPr>
          <p:cNvPr id="2" name="Text Placeholder 1"/>
          <p:cNvSpPr>
            <a:spLocks noGrp="1"/>
          </p:cNvSpPr>
          <p:nvPr>
            <p:ph type="body" idx="1"/>
          </p:nvPr>
        </p:nvSpPr>
        <p:spPr/>
        <p:txBody>
          <a:bodyPr/>
          <a:lstStyle/>
          <a:p>
            <a:endParaRPr lang="en-GB"/>
          </a:p>
        </p:txBody>
      </p:sp>
      <p:pic>
        <p:nvPicPr>
          <p:cNvPr id="3" name="Picture 2"/>
          <p:cNvPicPr>
            <a:picLocks noChangeAspect="1"/>
          </p:cNvPicPr>
          <p:nvPr/>
        </p:nvPicPr>
        <p:blipFill>
          <a:blip r:embed="rId2"/>
          <a:stretch>
            <a:fillRect/>
          </a:stretch>
        </p:blipFill>
        <p:spPr>
          <a:xfrm>
            <a:off x="61912" y="863745"/>
            <a:ext cx="9020175" cy="3667125"/>
          </a:xfrm>
          <a:prstGeom prst="rect">
            <a:avLst/>
          </a:prstGeom>
        </p:spPr>
      </p:pic>
      <p:sp>
        <p:nvSpPr>
          <p:cNvPr id="4" name="Rectangle 3"/>
          <p:cNvSpPr/>
          <p:nvPr/>
        </p:nvSpPr>
        <p:spPr>
          <a:xfrm>
            <a:off x="512957" y="4423498"/>
            <a:ext cx="8894202" cy="292388"/>
          </a:xfrm>
          <a:prstGeom prst="rect">
            <a:avLst/>
          </a:prstGeom>
        </p:spPr>
        <p:txBody>
          <a:bodyPr wrap="square">
            <a:spAutoFit/>
          </a:bodyPr>
          <a:lstStyle/>
          <a:p>
            <a:r>
              <a:rPr lang="en-GB" dirty="0" smtClean="0"/>
              <a:t>From </a:t>
            </a:r>
            <a:r>
              <a:rPr lang="en-GB" dirty="0" smtClean="0">
                <a:hlinkClick r:id="rId3"/>
              </a:rPr>
              <a:t>https</a:t>
            </a:r>
            <a:r>
              <a:rPr lang="en-GB" dirty="0">
                <a:hlinkClick r:id="rId3"/>
              </a:rPr>
              <a:t>://www.iisd.org/itn/en/2020/06/20/valuing-fossil-fuel-assets-in-an-era-of-climate-disruption/#_</a:t>
            </a:r>
            <a:r>
              <a:rPr lang="en-GB" dirty="0" smtClean="0">
                <a:hlinkClick r:id="rId3"/>
              </a:rPr>
              <a:t>ftnref26</a:t>
            </a:r>
            <a:r>
              <a:rPr lang="en-GB" dirty="0" smtClean="0"/>
              <a:t> </a:t>
            </a:r>
            <a:endParaRPr lang="en-GB" dirty="0"/>
          </a:p>
        </p:txBody>
      </p:sp>
    </p:spTree>
    <p:extLst>
      <p:ext uri="{BB962C8B-B14F-4D97-AF65-F5344CB8AC3E}">
        <p14:creationId xmlns:p14="http://schemas.microsoft.com/office/powerpoint/2010/main" val="4254861379"/>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Footer Placeholder 2"/>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76" name="Title 1"/>
          <p:cNvSpPr txBox="1">
            <a:spLocks noGrp="1"/>
          </p:cNvSpPr>
          <p:nvPr>
            <p:ph type="title"/>
          </p:nvPr>
        </p:nvSpPr>
        <p:spPr>
          <a:xfrm>
            <a:off x="215999" y="143999"/>
            <a:ext cx="6480002" cy="576002"/>
          </a:xfrm>
          <a:prstGeom prst="rect">
            <a:avLst/>
          </a:prstGeom>
        </p:spPr>
        <p:txBody>
          <a:bodyPr/>
          <a:lstStyle/>
          <a:p>
            <a:r>
              <a:rPr lang="en-GB" dirty="0" smtClean="0"/>
              <a:t>The Energy Charter Treaty</a:t>
            </a:r>
            <a:endParaRPr dirty="0"/>
          </a:p>
        </p:txBody>
      </p:sp>
      <p:sp>
        <p:nvSpPr>
          <p:cNvPr id="477" name="Slide Number Placeholder 3"/>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25</a:t>
            </a:fld>
            <a:endParaRPr/>
          </a:p>
        </p:txBody>
      </p:sp>
      <p:sp>
        <p:nvSpPr>
          <p:cNvPr id="478" name="Text Placeholder 4"/>
          <p:cNvSpPr txBox="1">
            <a:spLocks noGrp="1"/>
          </p:cNvSpPr>
          <p:nvPr>
            <p:ph type="body" idx="1"/>
          </p:nvPr>
        </p:nvSpPr>
        <p:spPr>
          <a:xfrm>
            <a:off x="215998" y="971859"/>
            <a:ext cx="4966282" cy="3979142"/>
          </a:xfrm>
          <a:prstGeom prst="rect">
            <a:avLst/>
          </a:prstGeom>
        </p:spPr>
        <p:txBody>
          <a:bodyPr>
            <a:noAutofit/>
          </a:bodyPr>
          <a:lstStyle/>
          <a:p>
            <a:pPr marL="457200" indent="-457200">
              <a:buFont typeface="Arial" panose="020B0604020202020204" pitchFamily="34" charset="0"/>
              <a:buChar char="•"/>
            </a:pPr>
            <a:r>
              <a:rPr lang="en-GB" sz="2600" dirty="0" smtClean="0"/>
              <a:t>1994-1998</a:t>
            </a:r>
          </a:p>
          <a:p>
            <a:pPr marL="457200" indent="-457200">
              <a:buFont typeface="Arial" panose="020B0604020202020204" pitchFamily="34" charset="0"/>
              <a:buChar char="•"/>
            </a:pPr>
            <a:r>
              <a:rPr lang="it-IT" sz="2600" dirty="0" smtClean="0"/>
              <a:t>Technology-neutral</a:t>
            </a:r>
            <a:endParaRPr lang="en-GB" sz="2600" dirty="0" smtClean="0"/>
          </a:p>
          <a:p>
            <a:pPr marL="457200" indent="-457200">
              <a:buFont typeface="Arial" panose="020B0604020202020204" pitchFamily="34" charset="0"/>
              <a:buChar char="•"/>
            </a:pPr>
            <a:r>
              <a:rPr lang="it-IT" sz="2600" dirty="0" smtClean="0"/>
              <a:t>50 parties</a:t>
            </a:r>
          </a:p>
          <a:p>
            <a:pPr marL="457200" indent="-457200">
              <a:buFont typeface="Arial" panose="020B0604020202020204" pitchFamily="34" charset="0"/>
              <a:buChar char="•"/>
            </a:pPr>
            <a:r>
              <a:rPr lang="it-IT" sz="2600" dirty="0" smtClean="0"/>
              <a:t>BIT-like provisions, including ISDS</a:t>
            </a:r>
          </a:p>
          <a:p>
            <a:pPr marL="457200" indent="-457200">
              <a:buFont typeface="Arial" panose="020B0604020202020204" pitchFamily="34" charset="0"/>
              <a:buChar char="•"/>
            </a:pPr>
            <a:r>
              <a:rPr lang="en-GB" sz="2600" dirty="0"/>
              <a:t>(</a:t>
            </a:r>
            <a:r>
              <a:rPr lang="en-GB" sz="2600" dirty="0" smtClean="0"/>
              <a:t>as </a:t>
            </a:r>
            <a:r>
              <a:rPr lang="en-GB" sz="2600" dirty="0"/>
              <a:t>of 1 June 2022) </a:t>
            </a:r>
            <a:r>
              <a:rPr lang="en-GB" sz="2600" dirty="0" smtClean="0"/>
              <a:t>91 </a:t>
            </a:r>
            <a:r>
              <a:rPr lang="en-GB" sz="2600" dirty="0"/>
              <a:t>ECT cases (60% of </a:t>
            </a:r>
            <a:r>
              <a:rPr lang="en-GB" sz="2600" dirty="0" smtClean="0"/>
              <a:t>ECT </a:t>
            </a:r>
            <a:r>
              <a:rPr lang="en-GB" sz="2600" dirty="0"/>
              <a:t>cases) </a:t>
            </a:r>
            <a:r>
              <a:rPr lang="en-GB" sz="2600" dirty="0" smtClean="0"/>
              <a:t>on renewable </a:t>
            </a:r>
            <a:r>
              <a:rPr lang="en-GB" sz="2600" dirty="0"/>
              <a:t>power </a:t>
            </a:r>
            <a:r>
              <a:rPr lang="en-GB" sz="2600" dirty="0" smtClean="0"/>
              <a:t>generation – not necessarily challenging environmental measures.</a:t>
            </a:r>
            <a:endParaRPr sz="2600" dirty="0"/>
          </a:p>
        </p:txBody>
      </p:sp>
      <p:pic>
        <p:nvPicPr>
          <p:cNvPr id="6" name="Picture 5"/>
          <p:cNvPicPr>
            <a:picLocks noChangeAspect="1"/>
          </p:cNvPicPr>
          <p:nvPr/>
        </p:nvPicPr>
        <p:blipFill>
          <a:blip r:embed="rId2"/>
          <a:stretch>
            <a:fillRect/>
          </a:stretch>
        </p:blipFill>
        <p:spPr>
          <a:xfrm>
            <a:off x="6110867" y="143999"/>
            <a:ext cx="2047875" cy="2895600"/>
          </a:xfrm>
          <a:prstGeom prst="rect">
            <a:avLst/>
          </a:prstGeom>
        </p:spPr>
      </p:pic>
      <p:pic>
        <p:nvPicPr>
          <p:cNvPr id="8" name="Picture 7"/>
          <p:cNvPicPr>
            <a:picLocks noChangeAspect="1"/>
          </p:cNvPicPr>
          <p:nvPr/>
        </p:nvPicPr>
        <p:blipFill>
          <a:blip r:embed="rId3"/>
          <a:stretch>
            <a:fillRect/>
          </a:stretch>
        </p:blipFill>
        <p:spPr>
          <a:xfrm>
            <a:off x="5285329" y="3142902"/>
            <a:ext cx="3412622" cy="1917203"/>
          </a:xfrm>
          <a:prstGeom prst="rect">
            <a:avLst/>
          </a:prstGeom>
        </p:spPr>
      </p:pic>
    </p:spTree>
    <p:extLst>
      <p:ext uri="{BB962C8B-B14F-4D97-AF65-F5344CB8AC3E}">
        <p14:creationId xmlns:p14="http://schemas.microsoft.com/office/powerpoint/2010/main" val="2723768407"/>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4214752" cy="576002"/>
          </a:xfrm>
          <a:prstGeom prst="rect">
            <a:avLst/>
          </a:prstGeom>
        </p:spPr>
        <p:txBody>
          <a:bodyPr>
            <a:normAutofit fontScale="90000"/>
          </a:bodyPr>
          <a:lstStyle/>
          <a:p>
            <a:pPr defTabSz="672084">
              <a:defRPr sz="3724"/>
            </a:pPr>
            <a:r>
              <a:rPr lang="it-IT" dirty="0" smtClean="0"/>
              <a:t>Backlash against ECT</a:t>
            </a:r>
            <a:endParaRPr dirty="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26</a:t>
            </a:fld>
            <a:endParaRPr/>
          </a:p>
        </p:txBody>
      </p:sp>
      <p:pic>
        <p:nvPicPr>
          <p:cNvPr id="489" name="Picture Placeholder 10" descr="Picture Placeholder 10"/>
          <p:cNvPicPr>
            <a:picLocks noGrp="1" noChangeAspect="1"/>
          </p:cNvPicPr>
          <p:nvPr>
            <p:ph type="pic" idx="21"/>
          </p:nvPr>
        </p:nvPicPr>
        <p:blipFill>
          <a:blip r:embed="rId2"/>
          <a:stretch>
            <a:fillRect/>
          </a:stretch>
        </p:blipFill>
        <p:spPr>
          <a:prstGeom prst="rect">
            <a:avLst/>
          </a:prstGeom>
        </p:spPr>
      </p:pic>
      <p:sp>
        <p:nvSpPr>
          <p:cNvPr id="490" name="Text Placeholder 9"/>
          <p:cNvSpPr>
            <a:spLocks noGrp="1"/>
          </p:cNvSpPr>
          <p:nvPr>
            <p:ph type="body" idx="22"/>
          </p:nvPr>
        </p:nvSpPr>
        <p:spPr>
          <a:prstGeom prst="rect">
            <a:avLst/>
          </a:prstGeom>
        </p:spPr>
        <p:txBody>
          <a:bodyPr/>
          <a:lstStyle/>
          <a:p>
            <a:endParaRPr/>
          </a:p>
        </p:txBody>
      </p:sp>
      <p:pic>
        <p:nvPicPr>
          <p:cNvPr id="2" name="Picture 1"/>
          <p:cNvPicPr>
            <a:picLocks noChangeAspect="1"/>
          </p:cNvPicPr>
          <p:nvPr/>
        </p:nvPicPr>
        <p:blipFill>
          <a:blip r:embed="rId3"/>
          <a:stretch>
            <a:fillRect/>
          </a:stretch>
        </p:blipFill>
        <p:spPr>
          <a:xfrm>
            <a:off x="4571996" y="215099"/>
            <a:ext cx="4442641" cy="3784472"/>
          </a:xfrm>
          <a:prstGeom prst="rect">
            <a:avLst/>
          </a:prstGeom>
        </p:spPr>
      </p:pic>
      <p:sp>
        <p:nvSpPr>
          <p:cNvPr id="491" name="Text Placeholder 11"/>
          <p:cNvSpPr>
            <a:spLocks noGrp="1"/>
          </p:cNvSpPr>
          <p:nvPr>
            <p:ph type="body" idx="23"/>
          </p:nvPr>
        </p:nvSpPr>
        <p:spPr>
          <a:prstGeom prst="rect">
            <a:avLst/>
          </a:prstGeom>
        </p:spPr>
        <p:txBody>
          <a:bodyPr/>
          <a:lstStyle/>
          <a:p>
            <a:endParaRPr dirty="0"/>
          </a:p>
        </p:txBody>
      </p:sp>
      <p:sp>
        <p:nvSpPr>
          <p:cNvPr id="11" name="Text Placeholder 4"/>
          <p:cNvSpPr txBox="1">
            <a:spLocks noGrp="1"/>
          </p:cNvSpPr>
          <p:nvPr>
            <p:ph type="body" idx="1"/>
          </p:nvPr>
        </p:nvSpPr>
        <p:spPr>
          <a:xfrm>
            <a:off x="215999" y="971859"/>
            <a:ext cx="4214752" cy="3564140"/>
          </a:xfrm>
          <a:prstGeom prst="rect">
            <a:avLst/>
          </a:prstGeom>
        </p:spPr>
        <p:txBody>
          <a:bodyPr>
            <a:normAutofit fontScale="92500" lnSpcReduction="10000"/>
          </a:bodyPr>
          <a:lstStyle/>
          <a:p>
            <a:pPr marL="0" indent="0">
              <a:buNone/>
            </a:pPr>
            <a:endParaRPr lang="it-IT" sz="2600" dirty="0" smtClean="0"/>
          </a:p>
          <a:p>
            <a:endParaRPr lang="it-IT" sz="2600" dirty="0" smtClean="0"/>
          </a:p>
          <a:p>
            <a:r>
              <a:rPr lang="it-IT" sz="2600" dirty="0" smtClean="0"/>
              <a:t>2015 International Energy Charter</a:t>
            </a:r>
          </a:p>
          <a:p>
            <a:endParaRPr lang="it-IT" sz="2600" dirty="0"/>
          </a:p>
          <a:p>
            <a:r>
              <a:rPr lang="it-IT" sz="2600" dirty="0" smtClean="0"/>
              <a:t>2017: modernisation process is undertaken</a:t>
            </a:r>
          </a:p>
          <a:p>
            <a:pPr marL="0" indent="0">
              <a:buNone/>
            </a:pPr>
            <a:endParaRPr lang="it-IT" sz="2600" dirty="0" smtClean="0"/>
          </a:p>
          <a:p>
            <a:r>
              <a:rPr lang="it-IT" sz="2600" dirty="0" smtClean="0"/>
              <a:t>Modernised text adopted in 2022</a:t>
            </a:r>
            <a:endParaRPr sz="2600" dirty="0"/>
          </a:p>
        </p:txBody>
      </p:sp>
    </p:spTree>
    <p:extLst>
      <p:ext uri="{BB962C8B-B14F-4D97-AF65-F5344CB8AC3E}">
        <p14:creationId xmlns:p14="http://schemas.microsoft.com/office/powerpoint/2010/main" val="3298262497"/>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itle 1"/>
          <p:cNvSpPr txBox="1">
            <a:spLocks noGrp="1"/>
          </p:cNvSpPr>
          <p:nvPr>
            <p:ph type="title"/>
          </p:nvPr>
        </p:nvSpPr>
        <p:spPr>
          <a:xfrm>
            <a:off x="587298" y="301287"/>
            <a:ext cx="7426711" cy="1096333"/>
          </a:xfrm>
          <a:prstGeom prst="rect">
            <a:avLst/>
          </a:prstGeom>
        </p:spPr>
        <p:txBody>
          <a:bodyPr>
            <a:normAutofit/>
          </a:bodyPr>
          <a:lstStyle/>
          <a:p>
            <a:r>
              <a:rPr lang="en-GB" sz="4000" dirty="0" smtClean="0"/>
              <a:t>Modernisation focus</a:t>
            </a:r>
            <a:endParaRPr sz="4000" dirty="0"/>
          </a:p>
        </p:txBody>
      </p:sp>
      <p:sp>
        <p:nvSpPr>
          <p:cNvPr id="5" name="Content Placeholder 2"/>
          <p:cNvSpPr txBox="1">
            <a:spLocks/>
          </p:cNvSpPr>
          <p:nvPr/>
        </p:nvSpPr>
        <p:spPr>
          <a:xfrm>
            <a:off x="236034" y="1052474"/>
            <a:ext cx="4306229" cy="435133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marL="0" marR="0" indent="0" algn="l" defTabSz="685800" rtl="0" latinLnBrk="0">
              <a:lnSpc>
                <a:spcPct val="110000"/>
              </a:lnSpc>
              <a:spcBef>
                <a:spcPts val="0"/>
              </a:spcBef>
              <a:spcAft>
                <a:spcPts val="0"/>
              </a:spcAft>
              <a:buClrTx/>
              <a:buSzTx/>
              <a:buFontTx/>
              <a:buNone/>
              <a:tabLst/>
              <a:defRPr sz="1600" b="0" i="0" u="none" strike="noStrike" cap="none" spc="0" baseline="0">
                <a:solidFill>
                  <a:srgbClr val="000000"/>
                </a:solidFill>
                <a:uFillTx/>
                <a:latin typeface="Arial"/>
                <a:ea typeface="Arial"/>
                <a:cs typeface="Arial"/>
                <a:sym typeface="Arial"/>
              </a:defRPr>
            </a:lvl1pPr>
            <a:lvl2pPr marL="0" marR="0" indent="342900" algn="l" defTabSz="685800" rtl="0" latinLnBrk="0">
              <a:lnSpc>
                <a:spcPct val="110000"/>
              </a:lnSpc>
              <a:spcBef>
                <a:spcPts val="0"/>
              </a:spcBef>
              <a:spcAft>
                <a:spcPts val="0"/>
              </a:spcAft>
              <a:buClrTx/>
              <a:buSzTx/>
              <a:buFontTx/>
              <a:buNone/>
              <a:tabLst/>
              <a:defRPr sz="1600" b="0" i="0" u="none" strike="noStrike" cap="none" spc="0" baseline="0">
                <a:solidFill>
                  <a:srgbClr val="000000"/>
                </a:solidFill>
                <a:uFillTx/>
                <a:latin typeface="Arial"/>
                <a:ea typeface="Arial"/>
                <a:cs typeface="Arial"/>
                <a:sym typeface="Arial"/>
              </a:defRPr>
            </a:lvl2pPr>
            <a:lvl3pPr marL="0" marR="0" indent="685800" algn="l" defTabSz="685800" rtl="0" latinLnBrk="0">
              <a:lnSpc>
                <a:spcPct val="110000"/>
              </a:lnSpc>
              <a:spcBef>
                <a:spcPts val="0"/>
              </a:spcBef>
              <a:spcAft>
                <a:spcPts val="0"/>
              </a:spcAft>
              <a:buClrTx/>
              <a:buSzTx/>
              <a:buFontTx/>
              <a:buNone/>
              <a:tabLst/>
              <a:defRPr sz="1600" b="0" i="0" u="none" strike="noStrike" cap="none" spc="0" baseline="0">
                <a:solidFill>
                  <a:srgbClr val="000000"/>
                </a:solidFill>
                <a:uFillTx/>
                <a:latin typeface="Arial"/>
                <a:ea typeface="Arial"/>
                <a:cs typeface="Arial"/>
                <a:sym typeface="Arial"/>
              </a:defRPr>
            </a:lvl3pPr>
            <a:lvl4pPr marL="0" marR="0" indent="1028700" algn="l" defTabSz="685800" rtl="0" latinLnBrk="0">
              <a:lnSpc>
                <a:spcPct val="110000"/>
              </a:lnSpc>
              <a:spcBef>
                <a:spcPts val="0"/>
              </a:spcBef>
              <a:spcAft>
                <a:spcPts val="0"/>
              </a:spcAft>
              <a:buClrTx/>
              <a:buSzTx/>
              <a:buFontTx/>
              <a:buNone/>
              <a:tabLst/>
              <a:defRPr sz="1600" b="0" i="0" u="none" strike="noStrike" cap="none" spc="0" baseline="0">
                <a:solidFill>
                  <a:srgbClr val="000000"/>
                </a:solidFill>
                <a:uFillTx/>
                <a:latin typeface="Arial"/>
                <a:ea typeface="Arial"/>
                <a:cs typeface="Arial"/>
                <a:sym typeface="Arial"/>
              </a:defRPr>
            </a:lvl4pPr>
            <a:lvl5pPr marL="0" marR="0" indent="1371600" algn="l" defTabSz="685800" rtl="0" latinLnBrk="0">
              <a:lnSpc>
                <a:spcPct val="110000"/>
              </a:lnSpc>
              <a:spcBef>
                <a:spcPts val="0"/>
              </a:spcBef>
              <a:spcAft>
                <a:spcPts val="0"/>
              </a:spcAft>
              <a:buClrTx/>
              <a:buSzTx/>
              <a:buFontTx/>
              <a:buNone/>
              <a:tabLst/>
              <a:defRPr sz="1600" b="0" i="0" u="none" strike="noStrike" cap="none" spc="0" baseline="0">
                <a:solidFill>
                  <a:srgbClr val="000000"/>
                </a:solidFill>
                <a:uFillTx/>
                <a:latin typeface="Arial"/>
                <a:ea typeface="Arial"/>
                <a:cs typeface="Arial"/>
                <a:sym typeface="Arial"/>
              </a:defRPr>
            </a:lvl5pPr>
            <a:lvl6pPr marL="19123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6pPr>
            <a:lvl7pPr marL="22552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7pPr>
            <a:lvl8pPr marL="25981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8pPr>
            <a:lvl9pPr marL="29410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9pPr>
          </a:lstStyle>
          <a:p>
            <a:pPr marL="285750" lvl="1" indent="-285750" hangingPunct="1">
              <a:buFont typeface="Arial" panose="020B0604020202020204" pitchFamily="34" charset="0"/>
              <a:buChar char="•"/>
            </a:pPr>
            <a:r>
              <a:rPr lang="en-GB" sz="2000" dirty="0" smtClean="0"/>
              <a:t>Definitions (green products)</a:t>
            </a:r>
          </a:p>
          <a:p>
            <a:pPr marL="285750" lvl="1" indent="-285750" hangingPunct="1">
              <a:buFont typeface="Arial" panose="020B0604020202020204" pitchFamily="34" charset="0"/>
              <a:buChar char="•"/>
            </a:pPr>
            <a:r>
              <a:rPr lang="it-IT" sz="2000" dirty="0" smtClean="0"/>
              <a:t>Carve-out for fossil fuels? Low uptake</a:t>
            </a:r>
            <a:endParaRPr lang="en-GB" sz="2000" dirty="0" smtClean="0"/>
          </a:p>
          <a:p>
            <a:pPr marL="285750" lvl="1" indent="-285750" hangingPunct="1">
              <a:buFont typeface="Arial" panose="020B0604020202020204" pitchFamily="34" charset="0"/>
              <a:buChar char="•"/>
            </a:pPr>
            <a:r>
              <a:rPr lang="en-GB" sz="2000" dirty="0" smtClean="0"/>
              <a:t>Substantive standards clarified</a:t>
            </a:r>
          </a:p>
          <a:p>
            <a:pPr marL="285750" lvl="1" indent="-285750" hangingPunct="1">
              <a:buFont typeface="Arial" panose="020B0604020202020204" pitchFamily="34" charset="0"/>
              <a:buChar char="•"/>
            </a:pPr>
            <a:r>
              <a:rPr lang="en-GB" sz="2000" dirty="0" smtClean="0"/>
              <a:t>Security for costs possible</a:t>
            </a:r>
          </a:p>
          <a:p>
            <a:pPr marL="285750" lvl="1" indent="-285750" hangingPunct="1">
              <a:buFont typeface="Arial" panose="020B0604020202020204" pitchFamily="34" charset="0"/>
              <a:buChar char="•"/>
            </a:pPr>
            <a:r>
              <a:rPr lang="en-GB" sz="2000" dirty="0" smtClean="0"/>
              <a:t>Valuation of damages</a:t>
            </a:r>
          </a:p>
        </p:txBody>
      </p:sp>
      <p:pic>
        <p:nvPicPr>
          <p:cNvPr id="4" name="Picture 3"/>
          <p:cNvPicPr>
            <a:picLocks noChangeAspect="1"/>
          </p:cNvPicPr>
          <p:nvPr/>
        </p:nvPicPr>
        <p:blipFill>
          <a:blip r:embed="rId2"/>
          <a:stretch>
            <a:fillRect/>
          </a:stretch>
        </p:blipFill>
        <p:spPr>
          <a:xfrm>
            <a:off x="3330497" y="2710507"/>
            <a:ext cx="4512527" cy="2432993"/>
          </a:xfrm>
          <a:prstGeom prst="rect">
            <a:avLst/>
          </a:prstGeom>
        </p:spPr>
      </p:pic>
      <p:sp>
        <p:nvSpPr>
          <p:cNvPr id="7" name="Content Placeholder 2"/>
          <p:cNvSpPr txBox="1">
            <a:spLocks/>
          </p:cNvSpPr>
          <p:nvPr/>
        </p:nvSpPr>
        <p:spPr>
          <a:xfrm>
            <a:off x="4542263" y="1052474"/>
            <a:ext cx="4306229" cy="435133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marL="0" marR="0" indent="0" algn="l" defTabSz="685800" rtl="0" latinLnBrk="0">
              <a:lnSpc>
                <a:spcPct val="110000"/>
              </a:lnSpc>
              <a:spcBef>
                <a:spcPts val="0"/>
              </a:spcBef>
              <a:spcAft>
                <a:spcPts val="0"/>
              </a:spcAft>
              <a:buClrTx/>
              <a:buSzTx/>
              <a:buFontTx/>
              <a:buNone/>
              <a:tabLst/>
              <a:defRPr sz="1600" b="0" i="0" u="none" strike="noStrike" cap="none" spc="0" baseline="0">
                <a:solidFill>
                  <a:srgbClr val="000000"/>
                </a:solidFill>
                <a:uFillTx/>
                <a:latin typeface="Arial"/>
                <a:ea typeface="Arial"/>
                <a:cs typeface="Arial"/>
                <a:sym typeface="Arial"/>
              </a:defRPr>
            </a:lvl1pPr>
            <a:lvl2pPr marL="0" marR="0" indent="342900" algn="l" defTabSz="685800" rtl="0" latinLnBrk="0">
              <a:lnSpc>
                <a:spcPct val="110000"/>
              </a:lnSpc>
              <a:spcBef>
                <a:spcPts val="0"/>
              </a:spcBef>
              <a:spcAft>
                <a:spcPts val="0"/>
              </a:spcAft>
              <a:buClrTx/>
              <a:buSzTx/>
              <a:buFontTx/>
              <a:buNone/>
              <a:tabLst/>
              <a:defRPr sz="1600" b="0" i="0" u="none" strike="noStrike" cap="none" spc="0" baseline="0">
                <a:solidFill>
                  <a:srgbClr val="000000"/>
                </a:solidFill>
                <a:uFillTx/>
                <a:latin typeface="Arial"/>
                <a:ea typeface="Arial"/>
                <a:cs typeface="Arial"/>
                <a:sym typeface="Arial"/>
              </a:defRPr>
            </a:lvl2pPr>
            <a:lvl3pPr marL="0" marR="0" indent="685800" algn="l" defTabSz="685800" rtl="0" latinLnBrk="0">
              <a:lnSpc>
                <a:spcPct val="110000"/>
              </a:lnSpc>
              <a:spcBef>
                <a:spcPts val="0"/>
              </a:spcBef>
              <a:spcAft>
                <a:spcPts val="0"/>
              </a:spcAft>
              <a:buClrTx/>
              <a:buSzTx/>
              <a:buFontTx/>
              <a:buNone/>
              <a:tabLst/>
              <a:defRPr sz="1600" b="0" i="0" u="none" strike="noStrike" cap="none" spc="0" baseline="0">
                <a:solidFill>
                  <a:srgbClr val="000000"/>
                </a:solidFill>
                <a:uFillTx/>
                <a:latin typeface="Arial"/>
                <a:ea typeface="Arial"/>
                <a:cs typeface="Arial"/>
                <a:sym typeface="Arial"/>
              </a:defRPr>
            </a:lvl3pPr>
            <a:lvl4pPr marL="0" marR="0" indent="1028700" algn="l" defTabSz="685800" rtl="0" latinLnBrk="0">
              <a:lnSpc>
                <a:spcPct val="110000"/>
              </a:lnSpc>
              <a:spcBef>
                <a:spcPts val="0"/>
              </a:spcBef>
              <a:spcAft>
                <a:spcPts val="0"/>
              </a:spcAft>
              <a:buClrTx/>
              <a:buSzTx/>
              <a:buFontTx/>
              <a:buNone/>
              <a:tabLst/>
              <a:defRPr sz="1600" b="0" i="0" u="none" strike="noStrike" cap="none" spc="0" baseline="0">
                <a:solidFill>
                  <a:srgbClr val="000000"/>
                </a:solidFill>
                <a:uFillTx/>
                <a:latin typeface="Arial"/>
                <a:ea typeface="Arial"/>
                <a:cs typeface="Arial"/>
                <a:sym typeface="Arial"/>
              </a:defRPr>
            </a:lvl4pPr>
            <a:lvl5pPr marL="0" marR="0" indent="1371600" algn="l" defTabSz="685800" rtl="0" latinLnBrk="0">
              <a:lnSpc>
                <a:spcPct val="110000"/>
              </a:lnSpc>
              <a:spcBef>
                <a:spcPts val="0"/>
              </a:spcBef>
              <a:spcAft>
                <a:spcPts val="0"/>
              </a:spcAft>
              <a:buClrTx/>
              <a:buSzTx/>
              <a:buFontTx/>
              <a:buNone/>
              <a:tabLst/>
              <a:defRPr sz="1600" b="0" i="0" u="none" strike="noStrike" cap="none" spc="0" baseline="0">
                <a:solidFill>
                  <a:srgbClr val="000000"/>
                </a:solidFill>
                <a:uFillTx/>
                <a:latin typeface="Arial"/>
                <a:ea typeface="Arial"/>
                <a:cs typeface="Arial"/>
                <a:sym typeface="Arial"/>
              </a:defRPr>
            </a:lvl5pPr>
            <a:lvl6pPr marL="19123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6pPr>
            <a:lvl7pPr marL="22552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7pPr>
            <a:lvl8pPr marL="25981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8pPr>
            <a:lvl9pPr marL="29410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9pPr>
          </a:lstStyle>
          <a:p>
            <a:pPr marL="285750" lvl="1" indent="-285750" hangingPunct="1">
              <a:buFont typeface="Arial" panose="020B0604020202020204" pitchFamily="34" charset="0"/>
              <a:buChar char="•"/>
            </a:pPr>
            <a:r>
              <a:rPr lang="en-GB" sz="2000" dirty="0" smtClean="0"/>
              <a:t>Third-party funding, </a:t>
            </a:r>
          </a:p>
          <a:p>
            <a:pPr marL="285750" lvl="1" indent="-285750" hangingPunct="1">
              <a:buFont typeface="Arial" panose="020B0604020202020204" pitchFamily="34" charset="0"/>
              <a:buChar char="•"/>
            </a:pPr>
            <a:r>
              <a:rPr lang="en-GB" sz="2000" dirty="0" smtClean="0"/>
              <a:t>Sustainable development and CSR</a:t>
            </a:r>
          </a:p>
        </p:txBody>
      </p:sp>
    </p:spTree>
    <p:extLst>
      <p:ext uri="{BB962C8B-B14F-4D97-AF65-F5344CB8AC3E}">
        <p14:creationId xmlns:p14="http://schemas.microsoft.com/office/powerpoint/2010/main" val="2742071408"/>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itle 1"/>
          <p:cNvSpPr txBox="1">
            <a:spLocks noGrp="1"/>
          </p:cNvSpPr>
          <p:nvPr>
            <p:ph type="title"/>
          </p:nvPr>
        </p:nvSpPr>
        <p:spPr>
          <a:xfrm>
            <a:off x="587298" y="301287"/>
            <a:ext cx="7426711" cy="1096333"/>
          </a:xfrm>
          <a:prstGeom prst="rect">
            <a:avLst/>
          </a:prstGeom>
        </p:spPr>
        <p:txBody>
          <a:bodyPr>
            <a:normAutofit/>
          </a:bodyPr>
          <a:lstStyle/>
          <a:p>
            <a:r>
              <a:rPr lang="en-GB" sz="4000" dirty="0" smtClean="0"/>
              <a:t>Modernisation low-lights</a:t>
            </a:r>
            <a:endParaRPr sz="4000" dirty="0"/>
          </a:p>
        </p:txBody>
      </p:sp>
      <p:sp>
        <p:nvSpPr>
          <p:cNvPr id="5" name="Content Placeholder 2"/>
          <p:cNvSpPr txBox="1">
            <a:spLocks/>
          </p:cNvSpPr>
          <p:nvPr/>
        </p:nvSpPr>
        <p:spPr>
          <a:xfrm>
            <a:off x="191429" y="1037604"/>
            <a:ext cx="8722112" cy="435133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marL="0" marR="0" indent="0" algn="l" defTabSz="685800" rtl="0" latinLnBrk="0">
              <a:lnSpc>
                <a:spcPct val="110000"/>
              </a:lnSpc>
              <a:spcBef>
                <a:spcPts val="0"/>
              </a:spcBef>
              <a:spcAft>
                <a:spcPts val="0"/>
              </a:spcAft>
              <a:buClrTx/>
              <a:buSzTx/>
              <a:buFontTx/>
              <a:buNone/>
              <a:tabLst/>
              <a:defRPr sz="1600" b="0" i="0" u="none" strike="noStrike" cap="none" spc="0" baseline="0">
                <a:solidFill>
                  <a:srgbClr val="000000"/>
                </a:solidFill>
                <a:uFillTx/>
                <a:latin typeface="Arial"/>
                <a:ea typeface="Arial"/>
                <a:cs typeface="Arial"/>
                <a:sym typeface="Arial"/>
              </a:defRPr>
            </a:lvl1pPr>
            <a:lvl2pPr marL="0" marR="0" indent="342900" algn="l" defTabSz="685800" rtl="0" latinLnBrk="0">
              <a:lnSpc>
                <a:spcPct val="110000"/>
              </a:lnSpc>
              <a:spcBef>
                <a:spcPts val="0"/>
              </a:spcBef>
              <a:spcAft>
                <a:spcPts val="0"/>
              </a:spcAft>
              <a:buClrTx/>
              <a:buSzTx/>
              <a:buFontTx/>
              <a:buNone/>
              <a:tabLst/>
              <a:defRPr sz="1600" b="0" i="0" u="none" strike="noStrike" cap="none" spc="0" baseline="0">
                <a:solidFill>
                  <a:srgbClr val="000000"/>
                </a:solidFill>
                <a:uFillTx/>
                <a:latin typeface="Arial"/>
                <a:ea typeface="Arial"/>
                <a:cs typeface="Arial"/>
                <a:sym typeface="Arial"/>
              </a:defRPr>
            </a:lvl2pPr>
            <a:lvl3pPr marL="0" marR="0" indent="685800" algn="l" defTabSz="685800" rtl="0" latinLnBrk="0">
              <a:lnSpc>
                <a:spcPct val="110000"/>
              </a:lnSpc>
              <a:spcBef>
                <a:spcPts val="0"/>
              </a:spcBef>
              <a:spcAft>
                <a:spcPts val="0"/>
              </a:spcAft>
              <a:buClrTx/>
              <a:buSzTx/>
              <a:buFontTx/>
              <a:buNone/>
              <a:tabLst/>
              <a:defRPr sz="1600" b="0" i="0" u="none" strike="noStrike" cap="none" spc="0" baseline="0">
                <a:solidFill>
                  <a:srgbClr val="000000"/>
                </a:solidFill>
                <a:uFillTx/>
                <a:latin typeface="Arial"/>
                <a:ea typeface="Arial"/>
                <a:cs typeface="Arial"/>
                <a:sym typeface="Arial"/>
              </a:defRPr>
            </a:lvl3pPr>
            <a:lvl4pPr marL="0" marR="0" indent="1028700" algn="l" defTabSz="685800" rtl="0" latinLnBrk="0">
              <a:lnSpc>
                <a:spcPct val="110000"/>
              </a:lnSpc>
              <a:spcBef>
                <a:spcPts val="0"/>
              </a:spcBef>
              <a:spcAft>
                <a:spcPts val="0"/>
              </a:spcAft>
              <a:buClrTx/>
              <a:buSzTx/>
              <a:buFontTx/>
              <a:buNone/>
              <a:tabLst/>
              <a:defRPr sz="1600" b="0" i="0" u="none" strike="noStrike" cap="none" spc="0" baseline="0">
                <a:solidFill>
                  <a:srgbClr val="000000"/>
                </a:solidFill>
                <a:uFillTx/>
                <a:latin typeface="Arial"/>
                <a:ea typeface="Arial"/>
                <a:cs typeface="Arial"/>
                <a:sym typeface="Arial"/>
              </a:defRPr>
            </a:lvl4pPr>
            <a:lvl5pPr marL="0" marR="0" indent="1371600" algn="l" defTabSz="685800" rtl="0" latinLnBrk="0">
              <a:lnSpc>
                <a:spcPct val="110000"/>
              </a:lnSpc>
              <a:spcBef>
                <a:spcPts val="0"/>
              </a:spcBef>
              <a:spcAft>
                <a:spcPts val="0"/>
              </a:spcAft>
              <a:buClrTx/>
              <a:buSzTx/>
              <a:buFontTx/>
              <a:buNone/>
              <a:tabLst/>
              <a:defRPr sz="1600" b="0" i="0" u="none" strike="noStrike" cap="none" spc="0" baseline="0">
                <a:solidFill>
                  <a:srgbClr val="000000"/>
                </a:solidFill>
                <a:uFillTx/>
                <a:latin typeface="Arial"/>
                <a:ea typeface="Arial"/>
                <a:cs typeface="Arial"/>
                <a:sym typeface="Arial"/>
              </a:defRPr>
            </a:lvl5pPr>
            <a:lvl6pPr marL="19123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6pPr>
            <a:lvl7pPr marL="22552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7pPr>
            <a:lvl8pPr marL="25981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8pPr>
            <a:lvl9pPr marL="29410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9pPr>
          </a:lstStyle>
          <a:p>
            <a:pPr lvl="1" indent="0" hangingPunct="1"/>
            <a:r>
              <a:rPr lang="en-GB" dirty="0" smtClean="0"/>
              <a:t>‘</a:t>
            </a:r>
            <a:r>
              <a:rPr lang="en-GB" dirty="0"/>
              <a:t>each Contracting Party shall … effectively implement the UNFCCC and the Paris Agreement adopted thereunder, including its commitments with regard to its Nationally Determined Contribution</a:t>
            </a:r>
            <a:r>
              <a:rPr lang="en-GB" dirty="0" smtClean="0"/>
              <a:t>’,</a:t>
            </a:r>
          </a:p>
          <a:p>
            <a:pPr lvl="1" indent="0" hangingPunct="1"/>
            <a:r>
              <a:rPr lang="en-GB" dirty="0" smtClean="0"/>
              <a:t>instead:</a:t>
            </a:r>
          </a:p>
          <a:p>
            <a:pPr lvl="1" indent="0" hangingPunct="1"/>
            <a:r>
              <a:rPr lang="en-GB" dirty="0" smtClean="0"/>
              <a:t>‘</a:t>
            </a:r>
            <a:r>
              <a:rPr lang="en-GB" dirty="0"/>
              <a:t>reaffirm[</a:t>
            </a:r>
            <a:r>
              <a:rPr lang="en-GB" dirty="0" err="1"/>
              <a:t>ed</a:t>
            </a:r>
            <a:r>
              <a:rPr lang="en-GB" dirty="0"/>
              <a:t>] [each contracting party’s] respective rights and obligations under multilateral environmental and labour agreements to which it is a party, such as … the UNFCCC, the Paris Agreement</a:t>
            </a:r>
            <a:r>
              <a:rPr lang="en-GB" dirty="0" smtClean="0"/>
              <a:t>’.</a:t>
            </a:r>
          </a:p>
        </p:txBody>
      </p:sp>
      <p:pic>
        <p:nvPicPr>
          <p:cNvPr id="2" name="Picture 1"/>
          <p:cNvPicPr>
            <a:picLocks noChangeAspect="1"/>
          </p:cNvPicPr>
          <p:nvPr/>
        </p:nvPicPr>
        <p:blipFill>
          <a:blip r:embed="rId2"/>
          <a:stretch>
            <a:fillRect/>
          </a:stretch>
        </p:blipFill>
        <p:spPr>
          <a:xfrm>
            <a:off x="6418920" y="2852156"/>
            <a:ext cx="2725080" cy="2033329"/>
          </a:xfrm>
          <a:prstGeom prst="rect">
            <a:avLst/>
          </a:prstGeom>
        </p:spPr>
      </p:pic>
      <p:pic>
        <p:nvPicPr>
          <p:cNvPr id="3" name="Picture 2"/>
          <p:cNvPicPr>
            <a:picLocks noChangeAspect="1"/>
          </p:cNvPicPr>
          <p:nvPr/>
        </p:nvPicPr>
        <p:blipFill>
          <a:blip r:embed="rId3"/>
          <a:stretch>
            <a:fillRect/>
          </a:stretch>
        </p:blipFill>
        <p:spPr>
          <a:xfrm>
            <a:off x="789118" y="1055764"/>
            <a:ext cx="8124423" cy="3592784"/>
          </a:xfrm>
          <a:prstGeom prst="rect">
            <a:avLst/>
          </a:prstGeom>
        </p:spPr>
      </p:pic>
    </p:spTree>
    <p:extLst>
      <p:ext uri="{BB962C8B-B14F-4D97-AF65-F5344CB8AC3E}">
        <p14:creationId xmlns:p14="http://schemas.microsoft.com/office/powerpoint/2010/main" val="13993330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4104989" cy="576002"/>
          </a:xfrm>
          <a:prstGeom prst="rect">
            <a:avLst/>
          </a:prstGeom>
        </p:spPr>
        <p:txBody>
          <a:bodyPr/>
          <a:lstStyle/>
          <a:p>
            <a:pPr defTabSz="672084">
              <a:defRPr sz="3724"/>
            </a:pPr>
            <a:r>
              <a:rPr lang="it-IT" dirty="0" smtClean="0"/>
              <a:t>Withdrawals</a:t>
            </a:r>
            <a:endParaRPr dirty="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29</a:t>
            </a:fld>
            <a:endParaRPr/>
          </a:p>
        </p:txBody>
      </p:sp>
      <p:pic>
        <p:nvPicPr>
          <p:cNvPr id="489" name="Picture Placeholder 10" descr="Picture Placeholder 10"/>
          <p:cNvPicPr>
            <a:picLocks noGrp="1" noChangeAspect="1"/>
          </p:cNvPicPr>
          <p:nvPr>
            <p:ph type="pic" idx="21"/>
          </p:nvPr>
        </p:nvPicPr>
        <p:blipFill>
          <a:blip r:embed="rId2"/>
          <a:stretch>
            <a:fillRect/>
          </a:stretch>
        </p:blipFill>
        <p:spPr>
          <a:prstGeom prst="rect">
            <a:avLst/>
          </a:prstGeom>
        </p:spPr>
      </p:pic>
      <p:sp>
        <p:nvSpPr>
          <p:cNvPr id="490" name="Text Placeholder 9"/>
          <p:cNvSpPr>
            <a:spLocks noGrp="1"/>
          </p:cNvSpPr>
          <p:nvPr>
            <p:ph type="body" idx="22"/>
          </p:nvPr>
        </p:nvSpPr>
        <p:spPr>
          <a:prstGeom prst="rect">
            <a:avLst/>
          </a:prstGeom>
        </p:spPr>
        <p:txBody>
          <a:bodyPr/>
          <a:lstStyle/>
          <a:p>
            <a:endParaRPr/>
          </a:p>
        </p:txBody>
      </p:sp>
      <p:pic>
        <p:nvPicPr>
          <p:cNvPr id="3" name="Picture 2"/>
          <p:cNvPicPr>
            <a:picLocks noChangeAspect="1"/>
          </p:cNvPicPr>
          <p:nvPr/>
        </p:nvPicPr>
        <p:blipFill>
          <a:blip r:embed="rId3"/>
          <a:stretch>
            <a:fillRect/>
          </a:stretch>
        </p:blipFill>
        <p:spPr>
          <a:xfrm>
            <a:off x="4579535" y="3039650"/>
            <a:ext cx="2466975" cy="1847850"/>
          </a:xfrm>
          <a:prstGeom prst="rect">
            <a:avLst/>
          </a:prstGeom>
        </p:spPr>
      </p:pic>
      <p:sp>
        <p:nvSpPr>
          <p:cNvPr id="491" name="Text Placeholder 11"/>
          <p:cNvSpPr>
            <a:spLocks noGrp="1"/>
          </p:cNvSpPr>
          <p:nvPr>
            <p:ph type="body" idx="23"/>
          </p:nvPr>
        </p:nvSpPr>
        <p:spPr>
          <a:prstGeom prst="rect">
            <a:avLst/>
          </a:prstGeom>
        </p:spPr>
        <p:txBody>
          <a:bodyPr/>
          <a:lstStyle/>
          <a:p>
            <a:endParaRPr dirty="0"/>
          </a:p>
        </p:txBody>
      </p:sp>
      <p:sp>
        <p:nvSpPr>
          <p:cNvPr id="11" name="Text Placeholder 4"/>
          <p:cNvSpPr txBox="1">
            <a:spLocks noGrp="1"/>
          </p:cNvSpPr>
          <p:nvPr>
            <p:ph type="body" idx="1"/>
          </p:nvPr>
        </p:nvSpPr>
        <p:spPr>
          <a:xfrm>
            <a:off x="215999" y="971859"/>
            <a:ext cx="4363533" cy="3564140"/>
          </a:xfrm>
          <a:prstGeom prst="rect">
            <a:avLst/>
          </a:prstGeom>
        </p:spPr>
        <p:txBody>
          <a:bodyPr>
            <a:normAutofit fontScale="77500" lnSpcReduction="20000"/>
          </a:bodyPr>
          <a:lstStyle/>
          <a:p>
            <a:pPr marL="0" indent="0">
              <a:buNone/>
            </a:pPr>
            <a:r>
              <a:rPr lang="en-GB" sz="2800" dirty="0" smtClean="0"/>
              <a:t>Article 47: a </a:t>
            </a:r>
            <a:r>
              <a:rPr lang="en-GB" sz="2800" dirty="0"/>
              <a:t>contracting party can notify its withdrawal from the ECT under the following conditions</a:t>
            </a:r>
            <a:r>
              <a:rPr lang="en-GB" sz="2800" dirty="0" smtClean="0"/>
              <a:t>:</a:t>
            </a:r>
          </a:p>
          <a:p>
            <a:pPr marL="0" indent="0">
              <a:buNone/>
            </a:pPr>
            <a:r>
              <a:rPr lang="en-GB" sz="2800" dirty="0" smtClean="0"/>
              <a:t>• </a:t>
            </a:r>
            <a:r>
              <a:rPr lang="en-GB" sz="2800" dirty="0"/>
              <a:t>If the 5-year initial duration since entry into force for a contracting party has passed</a:t>
            </a:r>
            <a:r>
              <a:rPr lang="en-GB" sz="2800" dirty="0" smtClean="0"/>
              <a:t>.</a:t>
            </a:r>
          </a:p>
          <a:p>
            <a:pPr marL="0" indent="0">
              <a:buNone/>
            </a:pPr>
            <a:r>
              <a:rPr lang="en-GB" sz="2800" dirty="0" smtClean="0"/>
              <a:t>• </a:t>
            </a:r>
            <a:r>
              <a:rPr lang="en-GB" sz="2800" dirty="0"/>
              <a:t>With a 1-year notice period for withdrawal to take effect</a:t>
            </a:r>
            <a:r>
              <a:rPr lang="en-GB" sz="2800" dirty="0" smtClean="0"/>
              <a:t>.</a:t>
            </a:r>
          </a:p>
          <a:p>
            <a:pPr marL="0" indent="0">
              <a:buNone/>
            </a:pPr>
            <a:r>
              <a:rPr lang="en-GB" sz="2800" dirty="0" smtClean="0"/>
              <a:t>• </a:t>
            </a:r>
            <a:r>
              <a:rPr lang="en-GB" sz="2800" b="1" dirty="0"/>
              <a:t>Subject to a sunset or survival clause of 20 years </a:t>
            </a:r>
            <a:r>
              <a:rPr lang="en-GB" sz="2800" dirty="0"/>
              <a:t>for investments made until the effective date of withdrawal.</a:t>
            </a:r>
            <a:endParaRPr lang="en-GB" sz="2800" dirty="0"/>
          </a:p>
        </p:txBody>
      </p:sp>
      <p:pic>
        <p:nvPicPr>
          <p:cNvPr id="2" name="Picture 1"/>
          <p:cNvPicPr>
            <a:picLocks noChangeAspect="1"/>
          </p:cNvPicPr>
          <p:nvPr/>
        </p:nvPicPr>
        <p:blipFill>
          <a:blip r:embed="rId4"/>
          <a:stretch>
            <a:fillRect/>
          </a:stretch>
        </p:blipFill>
        <p:spPr>
          <a:xfrm>
            <a:off x="4571996" y="193398"/>
            <a:ext cx="3708001" cy="3003285"/>
          </a:xfrm>
          <a:prstGeom prst="rect">
            <a:avLst/>
          </a:prstGeom>
        </p:spPr>
      </p:pic>
      <p:pic>
        <p:nvPicPr>
          <p:cNvPr id="4" name="Picture 3"/>
          <p:cNvPicPr>
            <a:picLocks noChangeAspect="1"/>
          </p:cNvPicPr>
          <p:nvPr/>
        </p:nvPicPr>
        <p:blipFill>
          <a:blip r:embed="rId5"/>
          <a:stretch>
            <a:fillRect/>
          </a:stretch>
        </p:blipFill>
        <p:spPr>
          <a:xfrm>
            <a:off x="89210" y="1489221"/>
            <a:ext cx="9054790" cy="1424500"/>
          </a:xfrm>
          <a:prstGeom prst="rect">
            <a:avLst/>
          </a:prstGeom>
        </p:spPr>
      </p:pic>
    </p:spTree>
    <p:extLst>
      <p:ext uri="{BB962C8B-B14F-4D97-AF65-F5344CB8AC3E}">
        <p14:creationId xmlns:p14="http://schemas.microsoft.com/office/powerpoint/2010/main" val="7745074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511" name="Title 1"/>
          <p:cNvSpPr txBox="1">
            <a:spLocks noGrp="1"/>
          </p:cNvSpPr>
          <p:nvPr>
            <p:ph type="title"/>
          </p:nvPr>
        </p:nvSpPr>
        <p:spPr>
          <a:xfrm>
            <a:off x="215999" y="143999"/>
            <a:ext cx="7054596" cy="576002"/>
          </a:xfrm>
          <a:prstGeom prst="rect">
            <a:avLst/>
          </a:prstGeom>
        </p:spPr>
        <p:txBody>
          <a:bodyPr>
            <a:normAutofit fontScale="90000"/>
          </a:bodyPr>
          <a:lstStyle/>
          <a:p>
            <a:pPr defTabSz="672084">
              <a:defRPr sz="3724"/>
            </a:pPr>
            <a:r>
              <a:rPr lang="en-GB" dirty="0" smtClean="0"/>
              <a:t>Outline of the module (in progress)</a:t>
            </a:r>
            <a:endParaRPr dirty="0"/>
          </a:p>
        </p:txBody>
      </p:sp>
      <p:sp>
        <p:nvSpPr>
          <p:cNvPr id="512" name="Content Placeholder 2"/>
          <p:cNvSpPr txBox="1">
            <a:spLocks noGrp="1"/>
          </p:cNvSpPr>
          <p:nvPr>
            <p:ph type="body" sz="half" idx="1"/>
          </p:nvPr>
        </p:nvSpPr>
        <p:spPr>
          <a:xfrm>
            <a:off x="172016" y="812335"/>
            <a:ext cx="4123526" cy="4196324"/>
          </a:xfrm>
          <a:prstGeom prst="rect">
            <a:avLst/>
          </a:prstGeom>
        </p:spPr>
        <p:txBody>
          <a:bodyPr>
            <a:normAutofit fontScale="25000" lnSpcReduction="20000"/>
          </a:bodyPr>
          <a:lstStyle/>
          <a:p>
            <a:pPr marL="0" lvl="0" indent="0">
              <a:buNone/>
            </a:pPr>
            <a:r>
              <a:rPr lang="en-GB" sz="4000" b="1" dirty="0" smtClean="0"/>
              <a:t>The </a:t>
            </a:r>
            <a:r>
              <a:rPr lang="en-GB" sz="4000" b="1" dirty="0"/>
              <a:t>course’s basic coordinates</a:t>
            </a:r>
            <a:endParaRPr lang="en-GB" sz="4000" dirty="0"/>
          </a:p>
          <a:p>
            <a:pPr marL="180000" lvl="1" indent="0">
              <a:buNone/>
            </a:pPr>
            <a:r>
              <a:rPr lang="en-GB" sz="4000" dirty="0"/>
              <a:t>Trade law, investment law and sustainable development: basic notions</a:t>
            </a:r>
          </a:p>
          <a:p>
            <a:pPr marL="180000" lvl="1" indent="0">
              <a:buNone/>
            </a:pPr>
            <a:r>
              <a:rPr lang="en-GB" sz="4000" dirty="0"/>
              <a:t>EU competences and policies in trade and investment law</a:t>
            </a:r>
          </a:p>
          <a:p>
            <a:pPr marL="0" indent="0">
              <a:buNone/>
            </a:pPr>
            <a:r>
              <a:rPr lang="en-GB" sz="4000" dirty="0" smtClean="0"/>
              <a:t> </a:t>
            </a:r>
            <a:endParaRPr lang="en-GB" sz="4000" dirty="0"/>
          </a:p>
          <a:p>
            <a:pPr marL="0" lvl="0" indent="0">
              <a:buNone/>
            </a:pPr>
            <a:r>
              <a:rPr lang="en-GB" sz="4000" b="1" dirty="0" smtClean="0"/>
              <a:t>Trade/investment </a:t>
            </a:r>
            <a:r>
              <a:rPr lang="en-GB" sz="4000" b="1" dirty="0"/>
              <a:t>obligations and non-trade values: the return of unilateralism</a:t>
            </a:r>
            <a:endParaRPr lang="en-GB" sz="4000" dirty="0"/>
          </a:p>
          <a:p>
            <a:pPr marL="180000" lvl="1" indent="0">
              <a:buNone/>
            </a:pPr>
            <a:r>
              <a:rPr lang="en-GB" sz="4000" dirty="0"/>
              <a:t>The backlash against investor-State arbitration.</a:t>
            </a:r>
          </a:p>
          <a:p>
            <a:pPr marL="180000" lvl="1" indent="0">
              <a:buNone/>
            </a:pPr>
            <a:r>
              <a:rPr lang="en-GB" sz="4000" dirty="0"/>
              <a:t>The backlash against trade liberalisation</a:t>
            </a:r>
          </a:p>
          <a:p>
            <a:pPr marL="180000" lvl="1" indent="0">
              <a:buNone/>
            </a:pPr>
            <a:r>
              <a:rPr lang="en-GB" sz="4000" dirty="0"/>
              <a:t>Reform proposals for the global investment and trade regimes</a:t>
            </a:r>
          </a:p>
          <a:p>
            <a:pPr marL="180000" lvl="1" indent="0">
              <a:buNone/>
            </a:pPr>
            <a:r>
              <a:rPr lang="en-GB" sz="4000" dirty="0"/>
              <a:t>An overview of re-nationalisation trends in trade an investment (US, EU, UK, China)</a:t>
            </a:r>
          </a:p>
          <a:p>
            <a:pPr marL="359999" lvl="2" indent="0">
              <a:buNone/>
            </a:pPr>
            <a:r>
              <a:rPr lang="en-GB" sz="4000" dirty="0" smtClean="0"/>
              <a:t>Anti-coercion</a:t>
            </a:r>
            <a:endParaRPr lang="en-GB" sz="4000" dirty="0"/>
          </a:p>
          <a:p>
            <a:pPr marL="359999" lvl="2" indent="0">
              <a:buNone/>
            </a:pPr>
            <a:r>
              <a:rPr lang="en-GB" sz="4000" dirty="0"/>
              <a:t>Anti-circumvention</a:t>
            </a:r>
          </a:p>
          <a:p>
            <a:pPr marL="359999" lvl="2" indent="0">
              <a:buNone/>
            </a:pPr>
            <a:r>
              <a:rPr lang="en-GB" sz="4000" dirty="0"/>
              <a:t>Retaliate against non-MPIA</a:t>
            </a:r>
          </a:p>
          <a:p>
            <a:pPr marL="359999" lvl="2" indent="0">
              <a:buNone/>
            </a:pPr>
            <a:r>
              <a:rPr lang="en-GB" sz="4000" dirty="0"/>
              <a:t>Steel row, now sustainable </a:t>
            </a:r>
            <a:endParaRPr lang="en-GB" sz="4000" dirty="0" smtClean="0"/>
          </a:p>
          <a:p>
            <a:pPr marL="359999" lvl="2" indent="0">
              <a:buNone/>
            </a:pPr>
            <a:r>
              <a:rPr lang="en-GB" sz="4000" dirty="0"/>
              <a:t> </a:t>
            </a:r>
          </a:p>
          <a:p>
            <a:pPr marL="0" lvl="0" indent="0">
              <a:buNone/>
            </a:pPr>
            <a:r>
              <a:rPr lang="en-GB" sz="4000" b="1" dirty="0"/>
              <a:t>EU’s external economic action to raise standards abroad</a:t>
            </a:r>
            <a:endParaRPr lang="en-GB" sz="4000" dirty="0"/>
          </a:p>
          <a:p>
            <a:pPr marL="180000" lvl="1" indent="0">
              <a:buNone/>
            </a:pPr>
            <a:r>
              <a:rPr lang="en-GB" sz="4000" dirty="0"/>
              <a:t>Free trade agreements and non-economic standards</a:t>
            </a:r>
          </a:p>
          <a:p>
            <a:pPr marL="359999" lvl="2" indent="0">
              <a:buNone/>
            </a:pPr>
            <a:r>
              <a:rPr lang="en-GB" sz="4000" dirty="0"/>
              <a:t>Conflict mineral regulation (sort of like diamonds)</a:t>
            </a:r>
          </a:p>
          <a:p>
            <a:pPr marL="359999" lvl="2" indent="0">
              <a:buNone/>
            </a:pPr>
            <a:r>
              <a:rPr lang="en-GB" sz="4000" dirty="0"/>
              <a:t>2022 commitment to green trade </a:t>
            </a:r>
            <a:r>
              <a:rPr lang="en-GB" sz="4000" dirty="0" smtClean="0"/>
              <a:t>partnership</a:t>
            </a:r>
          </a:p>
          <a:p>
            <a:pPr marL="359999" lvl="2" indent="0">
              <a:buNone/>
            </a:pPr>
            <a:r>
              <a:rPr lang="en-GB" sz="4000" dirty="0" smtClean="0"/>
              <a:t>Deforestation MERCOSUR</a:t>
            </a:r>
          </a:p>
          <a:p>
            <a:pPr marL="180000" lvl="1" indent="0">
              <a:buNone/>
            </a:pPr>
            <a:r>
              <a:rPr lang="en-GB" sz="4000" dirty="0" smtClean="0"/>
              <a:t>Zoom-in</a:t>
            </a:r>
            <a:r>
              <a:rPr lang="en-GB" sz="4000" dirty="0"/>
              <a:t>: EU dispute with Korea on labour rights</a:t>
            </a:r>
          </a:p>
          <a:p>
            <a:pPr marL="180000" lvl="1" indent="0">
              <a:buNone/>
            </a:pPr>
            <a:r>
              <a:rPr lang="en-GB" sz="4000" dirty="0"/>
              <a:t>Zoom-in: level playing field and sustainable development in the Trade and Cooperation Agreement between the EU and the UK</a:t>
            </a:r>
          </a:p>
          <a:p>
            <a:pPr marL="359999" lvl="2" indent="0">
              <a:buNone/>
            </a:pPr>
            <a:r>
              <a:rPr lang="en-GB" sz="4000" dirty="0"/>
              <a:t>Mirror </a:t>
            </a:r>
            <a:r>
              <a:rPr lang="en-GB" sz="4000" dirty="0" smtClean="0"/>
              <a:t>clauses</a:t>
            </a:r>
          </a:p>
          <a:p>
            <a:pPr marL="359999" lvl="2" indent="0">
              <a:buNone/>
            </a:pPr>
            <a:r>
              <a:rPr lang="en-GB" sz="4000" dirty="0"/>
              <a:t> </a:t>
            </a:r>
          </a:p>
          <a:p>
            <a:pPr marL="0" lvl="0" indent="0">
              <a:buNone/>
            </a:pPr>
            <a:r>
              <a:rPr lang="en-GB" sz="4000" b="1" dirty="0"/>
              <a:t>The Carbon Border Adjustment Mechanism</a:t>
            </a:r>
            <a:endParaRPr lang="en-GB" sz="4000" dirty="0"/>
          </a:p>
          <a:p>
            <a:pPr marL="180000" lvl="1" indent="0">
              <a:buNone/>
            </a:pPr>
            <a:r>
              <a:rPr lang="en-GB" sz="4000" dirty="0"/>
              <a:t>Overview and assessment of the scheme</a:t>
            </a:r>
          </a:p>
          <a:p>
            <a:pPr marL="180000" lvl="1" indent="0">
              <a:buNone/>
            </a:pPr>
            <a:r>
              <a:rPr lang="en-GB" sz="4000" dirty="0"/>
              <a:t>Compatibility with WTO law (China’s complaint at WTO)</a:t>
            </a:r>
          </a:p>
          <a:p>
            <a:pPr marL="180000" lvl="1" indent="0">
              <a:buNone/>
            </a:pPr>
            <a:r>
              <a:rPr lang="en-GB" sz="4000" dirty="0"/>
              <a:t>Bonus: carbon removal </a:t>
            </a:r>
            <a:endParaRPr lang="en-GB" sz="4000" dirty="0" smtClean="0"/>
          </a:p>
          <a:p>
            <a:pPr marL="180000" lvl="1" indent="0">
              <a:buNone/>
            </a:pPr>
            <a:r>
              <a:rPr lang="en-GB" sz="4000" dirty="0"/>
              <a:t> </a:t>
            </a:r>
          </a:p>
        </p:txBody>
      </p:sp>
      <p:sp>
        <p:nvSpPr>
          <p:cNvPr id="513"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3</a:t>
            </a:fld>
            <a:endParaRPr/>
          </a:p>
        </p:txBody>
      </p:sp>
      <p:sp>
        <p:nvSpPr>
          <p:cNvPr id="2" name="TextBox 1"/>
          <p:cNvSpPr txBox="1"/>
          <p:nvPr/>
        </p:nvSpPr>
        <p:spPr>
          <a:xfrm>
            <a:off x="4334107" y="720001"/>
            <a:ext cx="4758735" cy="4308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lvl="0"/>
            <a:r>
              <a:rPr lang="en-GB" sz="1000" b="1" dirty="0"/>
              <a:t>Energy (trade)</a:t>
            </a:r>
            <a:endParaRPr lang="en-GB" sz="1000" dirty="0"/>
          </a:p>
          <a:p>
            <a:pPr marL="180000" lvl="1" indent="0"/>
            <a:r>
              <a:rPr lang="en-GB" sz="1000" dirty="0"/>
              <a:t>EU Net Zero Industry Act and support to renewable energy industry (with assessment of WTO compatibility)</a:t>
            </a:r>
          </a:p>
          <a:p>
            <a:pPr marL="180000" lvl="1" indent="0"/>
            <a:r>
              <a:rPr lang="en-GB" sz="1000" dirty="0"/>
              <a:t>Reaction to comparable foreign plans (US IRA)</a:t>
            </a:r>
          </a:p>
          <a:p>
            <a:pPr marL="180000" lvl="1" indent="0"/>
            <a:r>
              <a:rPr lang="en-GB" sz="1000" dirty="0"/>
              <a:t>Zoom-in: biofuels and e-fuels</a:t>
            </a:r>
          </a:p>
          <a:p>
            <a:endParaRPr lang="en-GB" sz="1000" dirty="0" smtClean="0"/>
          </a:p>
          <a:p>
            <a:r>
              <a:rPr lang="en-GB" sz="1000" b="1" dirty="0"/>
              <a:t>E</a:t>
            </a:r>
            <a:r>
              <a:rPr lang="en-GB" sz="1000" b="1" dirty="0" smtClean="0"/>
              <a:t>nergy </a:t>
            </a:r>
            <a:r>
              <a:rPr lang="en-GB" sz="1000" b="1" dirty="0"/>
              <a:t>(investments)</a:t>
            </a:r>
            <a:endParaRPr lang="en-GB" sz="1000" dirty="0"/>
          </a:p>
          <a:p>
            <a:pPr lvl="1"/>
            <a:r>
              <a:rPr lang="en-GB" sz="1000" dirty="0"/>
              <a:t>Foreign investment protection and the fossil fuels industry</a:t>
            </a:r>
          </a:p>
          <a:p>
            <a:pPr lvl="1"/>
            <a:r>
              <a:rPr lang="en-GB" sz="1000" dirty="0"/>
              <a:t>Foreign investment protection and the nuclear energy industry</a:t>
            </a:r>
          </a:p>
          <a:p>
            <a:pPr lvl="1"/>
            <a:r>
              <a:rPr lang="en-GB" sz="1000" dirty="0"/>
              <a:t>Foreign investment protection and the renewable energy industry</a:t>
            </a:r>
          </a:p>
          <a:p>
            <a:pPr lvl="1"/>
            <a:r>
              <a:rPr lang="en-GB" sz="1000" dirty="0"/>
              <a:t>The Energy Charter Treaty, its reform attempts and the withdrawal of EU </a:t>
            </a:r>
            <a:r>
              <a:rPr lang="en-GB" sz="1000" dirty="0" smtClean="0"/>
              <a:t>MS</a:t>
            </a:r>
          </a:p>
          <a:p>
            <a:pPr lvl="1"/>
            <a:endParaRPr lang="en-GB" sz="1000" dirty="0" smtClean="0"/>
          </a:p>
          <a:p>
            <a:pPr lvl="0"/>
            <a:r>
              <a:rPr lang="en-GB" sz="1000" b="1" dirty="0" smtClean="0"/>
              <a:t>Controlling trade and investment inbound and outbound flows </a:t>
            </a:r>
            <a:endParaRPr lang="en-GB" sz="1000" dirty="0" smtClean="0"/>
          </a:p>
          <a:p>
            <a:pPr lvl="1"/>
            <a:r>
              <a:rPr lang="en-GB" sz="1000" dirty="0" smtClean="0"/>
              <a:t>Export </a:t>
            </a:r>
            <a:r>
              <a:rPr lang="en-GB" sz="1000" dirty="0"/>
              <a:t>restrictions and export controls (including coordinated action with US)</a:t>
            </a:r>
          </a:p>
          <a:p>
            <a:pPr lvl="1"/>
            <a:r>
              <a:rPr lang="en-GB" sz="1000" dirty="0"/>
              <a:t>Critical Raw Materials Act</a:t>
            </a:r>
          </a:p>
          <a:p>
            <a:pPr lvl="1"/>
            <a:r>
              <a:rPr lang="en-GB" sz="1000" dirty="0"/>
              <a:t>EU investment screening </a:t>
            </a:r>
          </a:p>
          <a:p>
            <a:r>
              <a:rPr lang="en-GB" sz="1000" dirty="0"/>
              <a:t> </a:t>
            </a:r>
          </a:p>
          <a:p>
            <a:pPr lvl="0"/>
            <a:r>
              <a:rPr lang="en-GB" sz="1000" b="1" dirty="0"/>
              <a:t>Improving supply chains’ sustainability</a:t>
            </a:r>
            <a:endParaRPr lang="en-GB" sz="1000" dirty="0"/>
          </a:p>
          <a:p>
            <a:pPr lvl="1"/>
            <a:r>
              <a:rPr lang="en-GB" sz="1000" dirty="0"/>
              <a:t>Friend-shoring and sustainable value chains</a:t>
            </a:r>
          </a:p>
          <a:p>
            <a:pPr lvl="1"/>
            <a:r>
              <a:rPr lang="en-GB" sz="1000" dirty="0"/>
              <a:t>Global supply chain due diligence proposal</a:t>
            </a:r>
          </a:p>
          <a:p>
            <a:pPr lvl="1"/>
            <a:r>
              <a:rPr lang="en-GB" sz="1000" dirty="0" smtClean="0"/>
              <a:t>EU </a:t>
            </a:r>
            <a:r>
              <a:rPr lang="en-GB" sz="1000" dirty="0"/>
              <a:t>Guidance to Combat Forced </a:t>
            </a:r>
            <a:r>
              <a:rPr lang="en-GB" sz="1000" dirty="0" err="1"/>
              <a:t>Labor</a:t>
            </a:r>
            <a:r>
              <a:rPr lang="en-GB" sz="1000" dirty="0"/>
              <a:t> in Supply Chains</a:t>
            </a:r>
          </a:p>
          <a:p>
            <a:pPr lvl="1"/>
            <a:r>
              <a:rPr lang="en-GB" sz="1000" dirty="0"/>
              <a:t>Responsible forestry proposal (trade in forest-risk commodities) </a:t>
            </a:r>
          </a:p>
          <a:p>
            <a:pPr lvl="1"/>
            <a:r>
              <a:rPr lang="en-GB" sz="1000" dirty="0" smtClean="0"/>
              <a:t>WTO </a:t>
            </a:r>
            <a:r>
              <a:rPr lang="en-GB" sz="1000" dirty="0"/>
              <a:t>law-compatibility of these schemes</a:t>
            </a:r>
          </a:p>
          <a:p>
            <a:r>
              <a:rPr lang="en-GB" sz="1000" dirty="0"/>
              <a:t> </a:t>
            </a:r>
          </a:p>
          <a:p>
            <a:pPr lvl="0"/>
            <a:r>
              <a:rPr lang="en-GB" sz="1000" b="1" dirty="0"/>
              <a:t>Promotion of other social interests</a:t>
            </a:r>
            <a:endParaRPr lang="en-GB" sz="1000" dirty="0"/>
          </a:p>
          <a:p>
            <a:pPr lvl="1"/>
            <a:r>
              <a:rPr lang="en-GB" sz="1000" dirty="0" smtClean="0"/>
              <a:t>Non-paper </a:t>
            </a:r>
            <a:r>
              <a:rPr lang="en-GB" sz="1000" dirty="0"/>
              <a:t>of the Commission </a:t>
            </a:r>
            <a:r>
              <a:rPr lang="en-GB" sz="1000" dirty="0" smtClean="0"/>
              <a:t>services 2017 TSD </a:t>
            </a:r>
            <a:r>
              <a:rPr lang="en-GB" sz="1000" dirty="0" err="1" smtClean="0"/>
              <a:t>chatpers</a:t>
            </a:r>
            <a:endParaRPr lang="en-GB" sz="1000" dirty="0" smtClean="0"/>
          </a:p>
          <a:p>
            <a:pPr lvl="1"/>
            <a:r>
              <a:rPr lang="en-GB" sz="1000" dirty="0" smtClean="0"/>
              <a:t>Gender </a:t>
            </a:r>
            <a:r>
              <a:rPr lang="en-GB" sz="1000" dirty="0"/>
              <a:t>balance in corporate governance in FTAs</a:t>
            </a:r>
          </a:p>
          <a:p>
            <a:pPr lvl="1"/>
            <a:r>
              <a:rPr lang="en-GB" sz="1000" dirty="0"/>
              <a:t>Protection of indigenous peoples’ </a:t>
            </a:r>
            <a:r>
              <a:rPr lang="en-GB" sz="1000" dirty="0" smtClean="0"/>
              <a:t>rights</a:t>
            </a:r>
            <a:endParaRPr kumimoji="0" lang="en-GB" sz="13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927408882"/>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itle 1"/>
          <p:cNvSpPr txBox="1">
            <a:spLocks noGrp="1"/>
          </p:cNvSpPr>
          <p:nvPr>
            <p:ph type="title"/>
          </p:nvPr>
        </p:nvSpPr>
        <p:spPr>
          <a:xfrm>
            <a:off x="1813932" y="137737"/>
            <a:ext cx="7426711" cy="583376"/>
          </a:xfrm>
          <a:prstGeom prst="rect">
            <a:avLst/>
          </a:prstGeom>
        </p:spPr>
        <p:txBody>
          <a:bodyPr>
            <a:normAutofit/>
          </a:bodyPr>
          <a:lstStyle/>
          <a:p>
            <a:r>
              <a:rPr lang="en-GB" sz="4000" dirty="0" smtClean="0"/>
              <a:t>Parliament November 2022</a:t>
            </a:r>
            <a:endParaRPr sz="4000" dirty="0"/>
          </a:p>
        </p:txBody>
      </p:sp>
      <p:pic>
        <p:nvPicPr>
          <p:cNvPr id="3" name="Picture 2"/>
          <p:cNvPicPr>
            <a:picLocks noChangeAspect="1"/>
          </p:cNvPicPr>
          <p:nvPr/>
        </p:nvPicPr>
        <p:blipFill>
          <a:blip r:embed="rId2"/>
          <a:stretch>
            <a:fillRect/>
          </a:stretch>
        </p:blipFill>
        <p:spPr>
          <a:xfrm>
            <a:off x="304800" y="1245287"/>
            <a:ext cx="8518322" cy="3267240"/>
          </a:xfrm>
          <a:prstGeom prst="rect">
            <a:avLst/>
          </a:prstGeom>
        </p:spPr>
      </p:pic>
    </p:spTree>
    <p:extLst>
      <p:ext uri="{BB962C8B-B14F-4D97-AF65-F5344CB8AC3E}">
        <p14:creationId xmlns:p14="http://schemas.microsoft.com/office/powerpoint/2010/main" val="2585093232"/>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itle 1"/>
          <p:cNvSpPr txBox="1">
            <a:spLocks noGrp="1"/>
          </p:cNvSpPr>
          <p:nvPr>
            <p:ph type="title"/>
          </p:nvPr>
        </p:nvSpPr>
        <p:spPr>
          <a:xfrm>
            <a:off x="587298" y="301287"/>
            <a:ext cx="7426711" cy="1096333"/>
          </a:xfrm>
          <a:prstGeom prst="rect">
            <a:avLst/>
          </a:prstGeom>
        </p:spPr>
        <p:txBody>
          <a:bodyPr>
            <a:normAutofit/>
          </a:bodyPr>
          <a:lstStyle/>
          <a:p>
            <a:r>
              <a:rPr lang="en-GB" sz="4000" dirty="0" smtClean="0"/>
              <a:t>Parliament’s view</a:t>
            </a:r>
            <a:endParaRPr sz="4000" dirty="0"/>
          </a:p>
        </p:txBody>
      </p:sp>
      <p:sp>
        <p:nvSpPr>
          <p:cNvPr id="2" name="Text Placeholder 1"/>
          <p:cNvSpPr>
            <a:spLocks noGrp="1"/>
          </p:cNvSpPr>
          <p:nvPr>
            <p:ph type="body" sz="quarter" idx="1"/>
          </p:nvPr>
        </p:nvSpPr>
        <p:spPr>
          <a:xfrm>
            <a:off x="854927" y="1022478"/>
            <a:ext cx="7724077" cy="4002076"/>
          </a:xfrm>
        </p:spPr>
        <p:txBody>
          <a:bodyPr>
            <a:noAutofit/>
          </a:bodyPr>
          <a:lstStyle/>
          <a:p>
            <a:r>
              <a:rPr lang="en-GB" dirty="0" smtClean="0"/>
              <a:t>the </a:t>
            </a:r>
            <a:r>
              <a:rPr lang="en-GB" dirty="0"/>
              <a:t>final text of the modernised ECT </a:t>
            </a:r>
            <a:r>
              <a:rPr lang="en-GB" dirty="0" smtClean="0"/>
              <a:t>… </a:t>
            </a:r>
            <a:r>
              <a:rPr lang="en-GB" b="1" dirty="0" smtClean="0"/>
              <a:t>is </a:t>
            </a:r>
            <a:r>
              <a:rPr lang="en-GB" b="1" dirty="0"/>
              <a:t>not aligned with the Paris Agreement</a:t>
            </a:r>
            <a:r>
              <a:rPr lang="en-GB" dirty="0"/>
              <a:t>, the EU Climate Law or the objectives of the European Green Deal, is not in line with the objectives laid down by Parliament in its resolution of 23 June 2022 on the future of EU international investment policy, including, most notably, the immediate prohibition of fossil fuel investors from suing contracting parties for pursuing policies to phase out fossil fuels, in line with their international commitments, the significant shortening of the time frame for phasing out the protection of existing investments in fossil fuels, and the removal of the ISDS mechanism</a:t>
            </a:r>
            <a:endParaRPr lang="en-GB" sz="2000" dirty="0"/>
          </a:p>
        </p:txBody>
      </p:sp>
      <p:pic>
        <p:nvPicPr>
          <p:cNvPr id="3" name="Picture 2"/>
          <p:cNvPicPr>
            <a:picLocks noChangeAspect="1"/>
          </p:cNvPicPr>
          <p:nvPr/>
        </p:nvPicPr>
        <p:blipFill>
          <a:blip r:embed="rId2"/>
          <a:stretch>
            <a:fillRect/>
          </a:stretch>
        </p:blipFill>
        <p:spPr>
          <a:xfrm>
            <a:off x="371707" y="1897606"/>
            <a:ext cx="8591939" cy="2020189"/>
          </a:xfrm>
          <a:prstGeom prst="rect">
            <a:avLst/>
          </a:prstGeom>
        </p:spPr>
      </p:pic>
    </p:spTree>
    <p:extLst>
      <p:ext uri="{BB962C8B-B14F-4D97-AF65-F5344CB8AC3E}">
        <p14:creationId xmlns:p14="http://schemas.microsoft.com/office/powerpoint/2010/main" val="34190705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99" name="Title 1"/>
          <p:cNvSpPr txBox="1">
            <a:spLocks noGrp="1"/>
          </p:cNvSpPr>
          <p:nvPr>
            <p:ph type="title"/>
          </p:nvPr>
        </p:nvSpPr>
        <p:spPr>
          <a:xfrm>
            <a:off x="215999" y="143999"/>
            <a:ext cx="6480002" cy="576002"/>
          </a:xfrm>
          <a:prstGeom prst="rect">
            <a:avLst/>
          </a:prstGeom>
        </p:spPr>
        <p:txBody>
          <a:bodyPr/>
          <a:lstStyle/>
          <a:p>
            <a:r>
              <a:rPr lang="it-IT" dirty="0" smtClean="0"/>
              <a:t>Sustainable finance criteria</a:t>
            </a:r>
            <a:endParaRPr dirty="0"/>
          </a:p>
        </p:txBody>
      </p:sp>
      <p:sp>
        <p:nvSpPr>
          <p:cNvPr id="501"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32</a:t>
            </a:fld>
            <a:endParaRPr/>
          </a:p>
        </p:txBody>
      </p:sp>
      <p:pic>
        <p:nvPicPr>
          <p:cNvPr id="2" name="Picture 1"/>
          <p:cNvPicPr>
            <a:picLocks noChangeAspect="1"/>
          </p:cNvPicPr>
          <p:nvPr/>
        </p:nvPicPr>
        <p:blipFill>
          <a:blip r:embed="rId2"/>
          <a:stretch>
            <a:fillRect/>
          </a:stretch>
        </p:blipFill>
        <p:spPr>
          <a:xfrm>
            <a:off x="215999" y="1104425"/>
            <a:ext cx="8299746" cy="3575575"/>
          </a:xfrm>
          <a:prstGeom prst="rect">
            <a:avLst/>
          </a:prstGeom>
        </p:spPr>
      </p:pic>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99" name="Title 1"/>
          <p:cNvSpPr txBox="1">
            <a:spLocks noGrp="1"/>
          </p:cNvSpPr>
          <p:nvPr>
            <p:ph type="title"/>
          </p:nvPr>
        </p:nvSpPr>
        <p:spPr>
          <a:xfrm>
            <a:off x="215999" y="143999"/>
            <a:ext cx="6480002" cy="576002"/>
          </a:xfrm>
          <a:prstGeom prst="rect">
            <a:avLst/>
          </a:prstGeom>
        </p:spPr>
        <p:txBody>
          <a:bodyPr/>
          <a:lstStyle/>
          <a:p>
            <a:endParaRPr/>
          </a:p>
        </p:txBody>
      </p:sp>
      <p:sp>
        <p:nvSpPr>
          <p:cNvPr id="501"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33</a:t>
            </a:fld>
            <a:endParaRPr/>
          </a:p>
        </p:txBody>
      </p:sp>
      <p:pic>
        <p:nvPicPr>
          <p:cNvPr id="3" name="Picture 2"/>
          <p:cNvPicPr>
            <a:picLocks noChangeAspect="1"/>
          </p:cNvPicPr>
          <p:nvPr/>
        </p:nvPicPr>
        <p:blipFill>
          <a:blip r:embed="rId2"/>
          <a:stretch>
            <a:fillRect/>
          </a:stretch>
        </p:blipFill>
        <p:spPr>
          <a:xfrm>
            <a:off x="377752" y="1049691"/>
            <a:ext cx="8423248" cy="3774309"/>
          </a:xfrm>
          <a:prstGeom prst="rect">
            <a:avLst/>
          </a:prstGeom>
        </p:spPr>
      </p:pic>
    </p:spTree>
    <p:extLst>
      <p:ext uri="{BB962C8B-B14F-4D97-AF65-F5344CB8AC3E}">
        <p14:creationId xmlns:p14="http://schemas.microsoft.com/office/powerpoint/2010/main" val="2484785021"/>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Title 2"/>
          <p:cNvSpPr txBox="1">
            <a:spLocks noGrp="1"/>
          </p:cNvSpPr>
          <p:nvPr>
            <p:ph type="title"/>
          </p:nvPr>
        </p:nvSpPr>
        <p:spPr>
          <a:xfrm>
            <a:off x="216000" y="143999"/>
            <a:ext cx="6480002" cy="1656002"/>
          </a:xfrm>
          <a:prstGeom prst="rect">
            <a:avLst/>
          </a:prstGeom>
        </p:spPr>
        <p:txBody>
          <a:bodyPr/>
          <a:lstStyle/>
          <a:p>
            <a:r>
              <a:t>@una_europa</a:t>
            </a:r>
            <a:br/>
            <a:r>
              <a:t>#Una_Europa</a:t>
            </a:r>
          </a:p>
        </p:txBody>
      </p:sp>
      <p:sp>
        <p:nvSpPr>
          <p:cNvPr id="608" name="Text Placeholder 3"/>
          <p:cNvSpPr txBox="1">
            <a:spLocks noGrp="1"/>
          </p:cNvSpPr>
          <p:nvPr>
            <p:ph type="body" sz="quarter" idx="1"/>
          </p:nvPr>
        </p:nvSpPr>
        <p:spPr>
          <a:xfrm>
            <a:off x="215999" y="2016000"/>
            <a:ext cx="2949180" cy="718236"/>
          </a:xfrm>
          <a:prstGeom prst="rect">
            <a:avLst/>
          </a:prstGeom>
        </p:spPr>
        <p:txBody>
          <a:bodyPr/>
          <a:lstStyle>
            <a:lvl1pPr>
              <a:defRPr sz="1600"/>
            </a:lvl1pPr>
          </a:lstStyle>
          <a:p>
            <a:r>
              <a:rPr lang="en-GB" dirty="0" smtClean="0"/>
              <a:t>Thanks!</a:t>
            </a:r>
            <a:endParaRPr dirty="0"/>
          </a:p>
        </p:txBody>
      </p:sp>
    </p:spTree>
    <p:extLst>
      <p:ext uri="{BB962C8B-B14F-4D97-AF65-F5344CB8AC3E}">
        <p14:creationId xmlns:p14="http://schemas.microsoft.com/office/powerpoint/2010/main" val="406996211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4185016" cy="1454342"/>
          </a:xfrm>
          <a:prstGeom prst="rect">
            <a:avLst/>
          </a:prstGeom>
        </p:spPr>
        <p:txBody>
          <a:bodyPr>
            <a:normAutofit/>
          </a:bodyPr>
          <a:lstStyle/>
          <a:p>
            <a:pPr defTabSz="672084">
              <a:defRPr sz="3724"/>
            </a:pPr>
            <a:r>
              <a:rPr lang="en-GB" dirty="0" smtClean="0"/>
              <a:t>Outline</a:t>
            </a:r>
            <a:endParaRPr dirty="0"/>
          </a:p>
        </p:txBody>
      </p:sp>
      <p:sp>
        <p:nvSpPr>
          <p:cNvPr id="487" name="Content Placeholder 8"/>
          <p:cNvSpPr txBox="1">
            <a:spLocks noGrp="1"/>
          </p:cNvSpPr>
          <p:nvPr>
            <p:ph type="body" sz="half" idx="1"/>
          </p:nvPr>
        </p:nvSpPr>
        <p:spPr>
          <a:xfrm>
            <a:off x="215997" y="984353"/>
            <a:ext cx="3411820" cy="3839647"/>
          </a:xfrm>
          <a:prstGeom prst="rect">
            <a:avLst/>
          </a:prstGeom>
        </p:spPr>
        <p:txBody>
          <a:bodyPr>
            <a:normAutofit/>
          </a:bodyPr>
          <a:lstStyle/>
          <a:p>
            <a:pPr marL="0" indent="0">
              <a:buNone/>
            </a:pPr>
            <a:r>
              <a:rPr lang="it-IT" sz="2400" dirty="0" smtClean="0"/>
              <a:t>Investment</a:t>
            </a:r>
            <a:r>
              <a:rPr lang="it-IT" sz="2400" dirty="0" smtClean="0"/>
              <a:t> protection</a:t>
            </a:r>
          </a:p>
          <a:p>
            <a:pPr lvl="1"/>
            <a:r>
              <a:rPr lang="it-IT" sz="2400" dirty="0" smtClean="0"/>
              <a:t>Fossil fuels</a:t>
            </a:r>
          </a:p>
          <a:p>
            <a:pPr lvl="1"/>
            <a:r>
              <a:rPr lang="it-IT" sz="2400" dirty="0" smtClean="0"/>
              <a:t>Nuclear energy</a:t>
            </a:r>
          </a:p>
          <a:p>
            <a:pPr lvl="1"/>
            <a:r>
              <a:rPr lang="it-IT" sz="2400" dirty="0" smtClean="0"/>
              <a:t>Renewable energy</a:t>
            </a:r>
          </a:p>
          <a:p>
            <a:pPr marL="180000" lvl="1" indent="0">
              <a:buNone/>
            </a:pPr>
            <a:endParaRPr lang="it-IT" sz="2400" dirty="0" smtClean="0"/>
          </a:p>
          <a:p>
            <a:pPr marL="0" indent="0">
              <a:buNone/>
            </a:pPr>
            <a:r>
              <a:rPr lang="it-IT" sz="2400" dirty="0" smtClean="0"/>
              <a:t>Energy </a:t>
            </a:r>
            <a:r>
              <a:rPr lang="it-IT" sz="2400" dirty="0"/>
              <a:t>Charter</a:t>
            </a:r>
            <a:r>
              <a:rPr lang="it-IT" sz="2400" dirty="0" smtClean="0"/>
              <a:t> Treaty</a:t>
            </a:r>
          </a:p>
          <a:p>
            <a:pPr lvl="1"/>
            <a:r>
              <a:rPr lang="it-IT" sz="2400" dirty="0" smtClean="0"/>
              <a:t>Disputes</a:t>
            </a:r>
          </a:p>
          <a:p>
            <a:pPr lvl="1"/>
            <a:r>
              <a:rPr lang="it-IT" sz="2400" dirty="0" smtClean="0"/>
              <a:t>Modernisation</a:t>
            </a:r>
          </a:p>
          <a:p>
            <a:pPr lvl="1"/>
            <a:r>
              <a:rPr lang="it-IT" sz="2400" dirty="0" smtClean="0"/>
              <a:t>Withdrawal</a:t>
            </a:r>
            <a:endParaRPr lang="it-IT" sz="2400" dirty="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4</a:t>
            </a:fld>
            <a:endParaRPr/>
          </a:p>
        </p:txBody>
      </p:sp>
      <p:pic>
        <p:nvPicPr>
          <p:cNvPr id="489" name="Picture Placeholder 10" descr="Picture Placeholder 10"/>
          <p:cNvPicPr>
            <a:picLocks noGrp="1" noChangeAspect="1"/>
          </p:cNvPicPr>
          <p:nvPr>
            <p:ph type="pic" idx="21"/>
          </p:nvPr>
        </p:nvPicPr>
        <p:blipFill>
          <a:blip r:embed="rId2"/>
          <a:stretch>
            <a:fillRect/>
          </a:stretch>
        </p:blipFill>
        <p:spPr>
          <a:xfrm>
            <a:off x="3798799" y="215999"/>
            <a:ext cx="5129201" cy="4712401"/>
          </a:xfrm>
          <a:prstGeom prst="rect">
            <a:avLst/>
          </a:prstGeom>
        </p:spPr>
      </p:pic>
      <p:sp>
        <p:nvSpPr>
          <p:cNvPr id="490" name="Text Placeholder 9"/>
          <p:cNvSpPr>
            <a:spLocks noGrp="1"/>
          </p:cNvSpPr>
          <p:nvPr>
            <p:ph type="body" idx="22"/>
          </p:nvPr>
        </p:nvSpPr>
        <p:spPr>
          <a:prstGeom prst="rect">
            <a:avLst/>
          </a:prstGeom>
        </p:spPr>
        <p:txBody>
          <a:bodyPr/>
          <a:lstStyle/>
          <a:p>
            <a:endParaRPr/>
          </a:p>
        </p:txBody>
      </p:sp>
      <p:pic>
        <p:nvPicPr>
          <p:cNvPr id="2" name="Picture 1"/>
          <p:cNvPicPr>
            <a:picLocks noChangeAspect="1"/>
          </p:cNvPicPr>
          <p:nvPr/>
        </p:nvPicPr>
        <p:blipFill>
          <a:blip r:embed="rId3"/>
          <a:stretch>
            <a:fillRect/>
          </a:stretch>
        </p:blipFill>
        <p:spPr>
          <a:xfrm>
            <a:off x="3798799" y="1354779"/>
            <a:ext cx="5129198" cy="2923643"/>
          </a:xfrm>
          <a:prstGeom prst="rect">
            <a:avLst/>
          </a:prstGeom>
        </p:spPr>
      </p:pic>
      <p:sp>
        <p:nvSpPr>
          <p:cNvPr id="491" name="Text Placeholder 11"/>
          <p:cNvSpPr>
            <a:spLocks noGrp="1"/>
          </p:cNvSpPr>
          <p:nvPr>
            <p:ph type="body" idx="23"/>
          </p:nvPr>
        </p:nvSpPr>
        <p:spPr>
          <a:prstGeom prst="rect">
            <a:avLst/>
          </a:prstGeom>
        </p:spPr>
        <p:txBody>
          <a:bodyPr/>
          <a:lstStyle/>
          <a:p>
            <a:endParaRPr dirty="0"/>
          </a:p>
        </p:txBody>
      </p:sp>
      <p:sp>
        <p:nvSpPr>
          <p:cNvPr id="9" name="Content Placeholder 8"/>
          <p:cNvSpPr txBox="1">
            <a:spLocks/>
          </p:cNvSpPr>
          <p:nvPr/>
        </p:nvSpPr>
        <p:spPr>
          <a:xfrm>
            <a:off x="4823008" y="438775"/>
            <a:ext cx="3659353" cy="31756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marL="17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1pPr>
            <a:lvl2pPr marL="35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2pPr>
            <a:lvl3pPr marL="53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3pPr>
            <a:lvl4pPr marL="71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4pPr>
            <a:lvl5pPr marL="900000"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5pPr>
            <a:lvl6pPr marL="19123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6pPr>
            <a:lvl7pPr marL="22552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7pPr>
            <a:lvl8pPr marL="25981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8pPr>
            <a:lvl9pPr marL="29410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9pPr>
          </a:lstStyle>
          <a:p>
            <a:pPr marL="0" indent="0" hangingPunct="1">
              <a:buFont typeface="Arial"/>
              <a:buNone/>
            </a:pPr>
            <a:endParaRPr lang="en-GB" sz="2400" dirty="0"/>
          </a:p>
        </p:txBody>
      </p:sp>
    </p:spTree>
    <p:extLst>
      <p:ext uri="{BB962C8B-B14F-4D97-AF65-F5344CB8AC3E}">
        <p14:creationId xmlns:p14="http://schemas.microsoft.com/office/powerpoint/2010/main" val="277493044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81" name="Title 1"/>
          <p:cNvSpPr txBox="1">
            <a:spLocks noGrp="1"/>
          </p:cNvSpPr>
          <p:nvPr>
            <p:ph type="title"/>
          </p:nvPr>
        </p:nvSpPr>
        <p:spPr>
          <a:xfrm>
            <a:off x="215998" y="143999"/>
            <a:ext cx="7225581" cy="576002"/>
          </a:xfrm>
          <a:prstGeom prst="rect">
            <a:avLst/>
          </a:prstGeom>
        </p:spPr>
        <p:txBody>
          <a:bodyPr>
            <a:normAutofit fontScale="90000"/>
          </a:bodyPr>
          <a:lstStyle/>
          <a:p>
            <a:r>
              <a:rPr lang="it-IT" dirty="0" smtClean="0"/>
              <a:t>Energy investments, what’s going on?</a:t>
            </a:r>
            <a:endParaRPr dirty="0"/>
          </a:p>
        </p:txBody>
      </p:sp>
      <p:sp>
        <p:nvSpPr>
          <p:cNvPr id="483"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5</a:t>
            </a:fld>
            <a:endParaRPr/>
          </a:p>
        </p:txBody>
      </p:sp>
      <p:pic>
        <p:nvPicPr>
          <p:cNvPr id="2" name="Picture 1"/>
          <p:cNvPicPr>
            <a:picLocks noChangeAspect="1"/>
          </p:cNvPicPr>
          <p:nvPr/>
        </p:nvPicPr>
        <p:blipFill>
          <a:blip r:embed="rId2"/>
          <a:stretch>
            <a:fillRect/>
          </a:stretch>
        </p:blipFill>
        <p:spPr>
          <a:xfrm>
            <a:off x="379142" y="1442089"/>
            <a:ext cx="8144340" cy="2352809"/>
          </a:xfrm>
          <a:prstGeom prst="rect">
            <a:avLst/>
          </a:prstGeom>
        </p:spPr>
      </p:pic>
      <p:pic>
        <p:nvPicPr>
          <p:cNvPr id="3" name="Picture 2"/>
          <p:cNvPicPr>
            <a:picLocks noChangeAspect="1"/>
          </p:cNvPicPr>
          <p:nvPr/>
        </p:nvPicPr>
        <p:blipFill>
          <a:blip r:embed="rId3"/>
          <a:stretch>
            <a:fillRect/>
          </a:stretch>
        </p:blipFill>
        <p:spPr>
          <a:xfrm>
            <a:off x="851053" y="682278"/>
            <a:ext cx="7441894" cy="3872429"/>
          </a:xfrm>
          <a:prstGeom prst="rect">
            <a:avLst/>
          </a:prstGeom>
        </p:spPr>
      </p:pic>
      <p:pic>
        <p:nvPicPr>
          <p:cNvPr id="4" name="Picture 3"/>
          <p:cNvPicPr>
            <a:picLocks noChangeAspect="1"/>
          </p:cNvPicPr>
          <p:nvPr/>
        </p:nvPicPr>
        <p:blipFill>
          <a:blip r:embed="rId4"/>
          <a:stretch>
            <a:fillRect/>
          </a:stretch>
        </p:blipFill>
        <p:spPr>
          <a:xfrm>
            <a:off x="1459735" y="349017"/>
            <a:ext cx="6224530" cy="4538949"/>
          </a:xfrm>
          <a:prstGeom prst="rect">
            <a:avLst/>
          </a:prstGeom>
        </p:spPr>
      </p:pic>
      <p:pic>
        <p:nvPicPr>
          <p:cNvPr id="5" name="Picture 4"/>
          <p:cNvPicPr>
            <a:picLocks noChangeAspect="1"/>
          </p:cNvPicPr>
          <p:nvPr/>
        </p:nvPicPr>
        <p:blipFill>
          <a:blip r:embed="rId5"/>
          <a:stretch>
            <a:fillRect/>
          </a:stretch>
        </p:blipFill>
        <p:spPr>
          <a:xfrm>
            <a:off x="496386" y="1479812"/>
            <a:ext cx="8304614" cy="1959516"/>
          </a:xfrm>
          <a:prstGeom prst="rect">
            <a:avLst/>
          </a:prstGeom>
        </p:spPr>
      </p:pic>
      <p:pic>
        <p:nvPicPr>
          <p:cNvPr id="6" name="Picture 5"/>
          <p:cNvPicPr>
            <a:picLocks noChangeAspect="1"/>
          </p:cNvPicPr>
          <p:nvPr/>
        </p:nvPicPr>
        <p:blipFill>
          <a:blip r:embed="rId6"/>
          <a:stretch>
            <a:fillRect/>
          </a:stretch>
        </p:blipFill>
        <p:spPr>
          <a:xfrm>
            <a:off x="597282" y="1258280"/>
            <a:ext cx="8102822" cy="2393535"/>
          </a:xfrm>
          <a:prstGeom prst="rect">
            <a:avLst/>
          </a:prstGeom>
        </p:spPr>
      </p:pic>
      <p:pic>
        <p:nvPicPr>
          <p:cNvPr id="7" name="Picture 6"/>
          <p:cNvPicPr>
            <a:picLocks noChangeAspect="1"/>
          </p:cNvPicPr>
          <p:nvPr/>
        </p:nvPicPr>
        <p:blipFill>
          <a:blip r:embed="rId7"/>
          <a:stretch>
            <a:fillRect/>
          </a:stretch>
        </p:blipFill>
        <p:spPr>
          <a:xfrm>
            <a:off x="1076899" y="1560952"/>
            <a:ext cx="6990202" cy="2021595"/>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
          </p:nvPr>
        </p:nvSpPr>
        <p:spPr/>
        <p:txBody>
          <a:bodyPr/>
          <a:lstStyle/>
          <a:p>
            <a:endParaRPr lang="en-GB"/>
          </a:p>
        </p:txBody>
      </p:sp>
      <p:pic>
        <p:nvPicPr>
          <p:cNvPr id="3074" name="Picture 2" descr="Sustainable Development Goals launch in 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804" y="470209"/>
            <a:ext cx="6934200"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76578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119352" y="193398"/>
            <a:ext cx="4452645" cy="576002"/>
          </a:xfrm>
          <a:prstGeom prst="rect">
            <a:avLst/>
          </a:prstGeom>
        </p:spPr>
        <p:txBody>
          <a:bodyPr>
            <a:normAutofit fontScale="90000"/>
          </a:bodyPr>
          <a:lstStyle/>
          <a:p>
            <a:pPr defTabSz="672084">
              <a:defRPr sz="3724"/>
            </a:pPr>
            <a:r>
              <a:rPr lang="it-IT" dirty="0" smtClean="0"/>
              <a:t>Arbitration and energy</a:t>
            </a:r>
            <a:endParaRPr dirty="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7</a:t>
            </a:fld>
            <a:endParaRPr/>
          </a:p>
        </p:txBody>
      </p:sp>
      <p:pic>
        <p:nvPicPr>
          <p:cNvPr id="489" name="Picture Placeholder 10" descr="Picture Placeholder 10"/>
          <p:cNvPicPr>
            <a:picLocks noGrp="1" noChangeAspect="1"/>
          </p:cNvPicPr>
          <p:nvPr>
            <p:ph type="pic" idx="21"/>
          </p:nvPr>
        </p:nvPicPr>
        <p:blipFill>
          <a:blip r:embed="rId2"/>
          <a:stretch>
            <a:fillRect/>
          </a:stretch>
        </p:blipFill>
        <p:spPr>
          <a:prstGeom prst="rect">
            <a:avLst/>
          </a:prstGeom>
        </p:spPr>
      </p:pic>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prstGeom prst="rect">
            <a:avLst/>
          </a:prstGeom>
        </p:spPr>
        <p:txBody>
          <a:bodyPr/>
          <a:lstStyle/>
          <a:p>
            <a:endParaRPr dirty="0"/>
          </a:p>
        </p:txBody>
      </p:sp>
      <p:pic>
        <p:nvPicPr>
          <p:cNvPr id="5" name="Picture 4"/>
          <p:cNvPicPr>
            <a:picLocks noChangeAspect="1"/>
          </p:cNvPicPr>
          <p:nvPr/>
        </p:nvPicPr>
        <p:blipFill>
          <a:blip r:embed="rId3"/>
          <a:stretch>
            <a:fillRect/>
          </a:stretch>
        </p:blipFill>
        <p:spPr>
          <a:xfrm>
            <a:off x="550127" y="2747506"/>
            <a:ext cx="7363484" cy="2052994"/>
          </a:xfrm>
          <a:prstGeom prst="rect">
            <a:avLst/>
          </a:prstGeom>
        </p:spPr>
      </p:pic>
      <p:sp>
        <p:nvSpPr>
          <p:cNvPr id="11" name="Text Placeholder 4"/>
          <p:cNvSpPr txBox="1">
            <a:spLocks noGrp="1"/>
          </p:cNvSpPr>
          <p:nvPr>
            <p:ph type="body" idx="1"/>
          </p:nvPr>
        </p:nvSpPr>
        <p:spPr>
          <a:xfrm>
            <a:off x="215999" y="1568605"/>
            <a:ext cx="4199884" cy="2967394"/>
          </a:xfrm>
          <a:prstGeom prst="rect">
            <a:avLst/>
          </a:prstGeom>
        </p:spPr>
        <p:txBody>
          <a:bodyPr>
            <a:normAutofit/>
          </a:bodyPr>
          <a:lstStyle/>
          <a:p>
            <a:pPr marL="0" indent="0">
              <a:buNone/>
            </a:pPr>
            <a:r>
              <a:rPr lang="it-IT" sz="2600" dirty="0" smtClean="0"/>
              <a:t>1951 Trucial Coast Arbitration</a:t>
            </a:r>
            <a:endParaRPr sz="2600" dirty="0"/>
          </a:p>
        </p:txBody>
      </p:sp>
      <p:pic>
        <p:nvPicPr>
          <p:cNvPr id="6" name="Picture 5"/>
          <p:cNvPicPr>
            <a:picLocks noChangeAspect="1"/>
          </p:cNvPicPr>
          <p:nvPr/>
        </p:nvPicPr>
        <p:blipFill>
          <a:blip r:embed="rId4"/>
          <a:stretch>
            <a:fillRect/>
          </a:stretch>
        </p:blipFill>
        <p:spPr>
          <a:xfrm>
            <a:off x="4571995" y="217561"/>
            <a:ext cx="4356001" cy="2402944"/>
          </a:xfrm>
          <a:prstGeom prst="rect">
            <a:avLst/>
          </a:prstGeom>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 name="Picture Placeholder 10" descr="Picture Placeholder 10"/>
          <p:cNvPicPr>
            <a:picLocks noGrp="1" noChangeAspect="1"/>
          </p:cNvPicPr>
          <p:nvPr>
            <p:ph type="pic" idx="21"/>
          </p:nvPr>
        </p:nvPicPr>
        <p:blipFill>
          <a:blip r:embed="rId2"/>
          <a:stretch>
            <a:fillRect/>
          </a:stretch>
        </p:blipFill>
        <p:spPr>
          <a:xfrm>
            <a:off x="4571998" y="903098"/>
            <a:ext cx="4356002" cy="4025301"/>
          </a:xfrm>
          <a:prstGeom prst="rect">
            <a:avLst/>
          </a:prstGeom>
        </p:spPr>
      </p:pic>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119352" y="225408"/>
            <a:ext cx="8484213" cy="576002"/>
          </a:xfrm>
          <a:prstGeom prst="rect">
            <a:avLst/>
          </a:prstGeom>
        </p:spPr>
        <p:txBody>
          <a:bodyPr>
            <a:normAutofit/>
          </a:bodyPr>
          <a:lstStyle/>
          <a:p>
            <a:pPr defTabSz="672084">
              <a:defRPr sz="3724"/>
            </a:pPr>
            <a:r>
              <a:rPr lang="it-IT" sz="2800" dirty="0" smtClean="0"/>
              <a:t>Green Industrial Policies and Investment Treaties</a:t>
            </a:r>
            <a:endParaRPr sz="2800" dirty="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8</a:t>
            </a:fld>
            <a:endParaRPr/>
          </a:p>
        </p:txBody>
      </p:sp>
      <p:sp>
        <p:nvSpPr>
          <p:cNvPr id="491" name="Text Placeholder 11"/>
          <p:cNvSpPr>
            <a:spLocks noGrp="1"/>
          </p:cNvSpPr>
          <p:nvPr>
            <p:ph type="body" idx="23"/>
          </p:nvPr>
        </p:nvSpPr>
        <p:spPr>
          <a:prstGeom prst="rect">
            <a:avLst/>
          </a:prstGeom>
        </p:spPr>
        <p:txBody>
          <a:bodyPr/>
          <a:lstStyle/>
          <a:p>
            <a:endParaRPr dirty="0"/>
          </a:p>
        </p:txBody>
      </p:sp>
      <p:sp>
        <p:nvSpPr>
          <p:cNvPr id="11" name="Text Placeholder 4"/>
          <p:cNvSpPr txBox="1">
            <a:spLocks noGrp="1"/>
          </p:cNvSpPr>
          <p:nvPr>
            <p:ph type="body" idx="1"/>
          </p:nvPr>
        </p:nvSpPr>
        <p:spPr>
          <a:xfrm>
            <a:off x="460607" y="1046855"/>
            <a:ext cx="4178300" cy="3717524"/>
          </a:xfrm>
          <a:prstGeom prst="rect">
            <a:avLst/>
          </a:prstGeom>
        </p:spPr>
        <p:txBody>
          <a:bodyPr>
            <a:normAutofit/>
          </a:bodyPr>
          <a:lstStyle/>
          <a:p>
            <a:pPr marL="0" indent="0">
              <a:buNone/>
            </a:pPr>
            <a:r>
              <a:rPr lang="it-IT" sz="2200" dirty="0" smtClean="0"/>
              <a:t>Treaty protection as insurance against regulatory changes? GIP’s effectiveness at risk</a:t>
            </a:r>
            <a:endParaRPr sz="2200" dirty="0"/>
          </a:p>
        </p:txBody>
      </p:sp>
      <p:pic>
        <p:nvPicPr>
          <p:cNvPr id="2" name="Picture 1"/>
          <p:cNvPicPr>
            <a:picLocks noChangeAspect="1"/>
          </p:cNvPicPr>
          <p:nvPr/>
        </p:nvPicPr>
        <p:blipFill>
          <a:blip r:embed="rId3"/>
          <a:stretch>
            <a:fillRect/>
          </a:stretch>
        </p:blipFill>
        <p:spPr>
          <a:xfrm>
            <a:off x="215999" y="2516416"/>
            <a:ext cx="8699650" cy="1823395"/>
          </a:xfrm>
          <a:prstGeom prst="rect">
            <a:avLst/>
          </a:prstGeom>
        </p:spPr>
      </p:pic>
      <p:sp>
        <p:nvSpPr>
          <p:cNvPr id="3" name="Rectangle 2"/>
          <p:cNvSpPr/>
          <p:nvPr/>
        </p:nvSpPr>
        <p:spPr>
          <a:xfrm>
            <a:off x="1483111" y="4440778"/>
            <a:ext cx="7317888" cy="492443"/>
          </a:xfrm>
          <a:prstGeom prst="rect">
            <a:avLst/>
          </a:prstGeom>
        </p:spPr>
        <p:txBody>
          <a:bodyPr wrap="square">
            <a:spAutoFit/>
          </a:bodyPr>
          <a:lstStyle/>
          <a:p>
            <a:r>
              <a:rPr lang="en-GB" dirty="0" smtClean="0"/>
              <a:t>From </a:t>
            </a:r>
            <a:r>
              <a:rPr lang="en-GB" dirty="0" err="1" smtClean="0"/>
              <a:t>Aisbett’s</a:t>
            </a:r>
            <a:r>
              <a:rPr lang="en-GB" dirty="0" smtClean="0"/>
              <a:t> response to OECD consultation: </a:t>
            </a:r>
            <a:r>
              <a:rPr lang="en-GB" dirty="0" smtClean="0">
                <a:hlinkClick r:id="rId4"/>
              </a:rPr>
              <a:t>https</a:t>
            </a:r>
            <a:r>
              <a:rPr lang="en-GB" dirty="0">
                <a:hlinkClick r:id="rId4"/>
              </a:rPr>
              <a:t>://</a:t>
            </a:r>
            <a:r>
              <a:rPr lang="en-GB" dirty="0" smtClean="0">
                <a:hlinkClick r:id="rId4"/>
              </a:rPr>
              <a:t>www.oecd.org/investment/investment-policy/OECD-investment-treaties-climate-change-consultation-responses.pdf</a:t>
            </a:r>
            <a:r>
              <a:rPr lang="en-GB" dirty="0" smtClean="0"/>
              <a:t> </a:t>
            </a:r>
            <a:endParaRPr lang="en-GB" dirty="0"/>
          </a:p>
        </p:txBody>
      </p:sp>
      <p:pic>
        <p:nvPicPr>
          <p:cNvPr id="4" name="Picture 3"/>
          <p:cNvPicPr>
            <a:picLocks noChangeAspect="1"/>
          </p:cNvPicPr>
          <p:nvPr/>
        </p:nvPicPr>
        <p:blipFill>
          <a:blip r:embed="rId5"/>
          <a:stretch>
            <a:fillRect/>
          </a:stretch>
        </p:blipFill>
        <p:spPr>
          <a:xfrm>
            <a:off x="4896426" y="903098"/>
            <a:ext cx="3707139" cy="1607598"/>
          </a:xfrm>
          <a:prstGeom prst="rect">
            <a:avLst/>
          </a:prstGeom>
        </p:spPr>
      </p:pic>
    </p:spTree>
    <p:extLst>
      <p:ext uri="{BB962C8B-B14F-4D97-AF65-F5344CB8AC3E}">
        <p14:creationId xmlns:p14="http://schemas.microsoft.com/office/powerpoint/2010/main" val="378530874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7285055" cy="576002"/>
          </a:xfrm>
          <a:prstGeom prst="rect">
            <a:avLst/>
          </a:prstGeom>
        </p:spPr>
        <p:txBody>
          <a:bodyPr>
            <a:normAutofit fontScale="90000"/>
          </a:bodyPr>
          <a:lstStyle/>
          <a:p>
            <a:pPr defTabSz="672084">
              <a:defRPr sz="3724"/>
            </a:pPr>
            <a:r>
              <a:rPr lang="it-IT" dirty="0" smtClean="0"/>
              <a:t>Attacking environmental measures</a:t>
            </a:r>
            <a:endParaRPr dirty="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9</a:t>
            </a:fld>
            <a:endParaRPr/>
          </a:p>
        </p:txBody>
      </p:sp>
      <p:pic>
        <p:nvPicPr>
          <p:cNvPr id="489" name="Picture Placeholder 10" descr="Picture Placeholder 10"/>
          <p:cNvPicPr>
            <a:picLocks noGrp="1" noChangeAspect="1"/>
          </p:cNvPicPr>
          <p:nvPr>
            <p:ph type="pic" idx="21"/>
          </p:nvPr>
        </p:nvPicPr>
        <p:blipFill>
          <a:blip r:embed="rId2"/>
          <a:stretch>
            <a:fillRect/>
          </a:stretch>
        </p:blipFill>
        <p:spPr>
          <a:xfrm>
            <a:off x="4571998" y="863101"/>
            <a:ext cx="4356002" cy="4065299"/>
          </a:xfrm>
          <a:prstGeom prst="rect">
            <a:avLst/>
          </a:prstGeom>
        </p:spPr>
      </p:pic>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prstGeom prst="rect">
            <a:avLst/>
          </a:prstGeom>
        </p:spPr>
        <p:txBody>
          <a:bodyPr/>
          <a:lstStyle/>
          <a:p>
            <a:endParaRPr/>
          </a:p>
        </p:txBody>
      </p:sp>
      <p:sp>
        <p:nvSpPr>
          <p:cNvPr id="11" name="Text Placeholder 4"/>
          <p:cNvSpPr txBox="1">
            <a:spLocks noGrp="1"/>
          </p:cNvSpPr>
          <p:nvPr>
            <p:ph type="body" idx="1"/>
          </p:nvPr>
        </p:nvSpPr>
        <p:spPr>
          <a:xfrm>
            <a:off x="215999" y="971859"/>
            <a:ext cx="4289094" cy="3955642"/>
          </a:xfrm>
          <a:prstGeom prst="rect">
            <a:avLst/>
          </a:prstGeom>
        </p:spPr>
        <p:txBody>
          <a:bodyPr>
            <a:normAutofit fontScale="70000" lnSpcReduction="20000"/>
          </a:bodyPr>
          <a:lstStyle/>
          <a:p>
            <a:r>
              <a:rPr lang="en-GB" sz="2800" dirty="0" smtClean="0"/>
              <a:t>environmental </a:t>
            </a:r>
            <a:r>
              <a:rPr lang="en-GB" sz="2800" dirty="0"/>
              <a:t>restrictions on a coal-fired power plant </a:t>
            </a:r>
            <a:r>
              <a:rPr lang="en-GB" sz="2800" dirty="0" smtClean="0"/>
              <a:t>(</a:t>
            </a:r>
            <a:r>
              <a:rPr lang="en-GB" sz="2800" dirty="0" err="1" smtClean="0"/>
              <a:t>Vattenfall</a:t>
            </a:r>
            <a:r>
              <a:rPr lang="en-GB" sz="2800" dirty="0" smtClean="0"/>
              <a:t> v. Germany</a:t>
            </a:r>
            <a:r>
              <a:rPr lang="en-GB" sz="2800" dirty="0"/>
              <a:t>, ICSID Case No </a:t>
            </a:r>
            <a:r>
              <a:rPr lang="en-GB" sz="2800" dirty="0" smtClean="0"/>
              <a:t>ARB/09/06)</a:t>
            </a:r>
          </a:p>
          <a:p>
            <a:r>
              <a:rPr lang="en-GB" sz="2800" dirty="0" smtClean="0"/>
              <a:t>a </a:t>
            </a:r>
            <a:r>
              <a:rPr lang="en-GB" sz="2800" dirty="0"/>
              <a:t>moratorium on fracking (see Lone Pine </a:t>
            </a:r>
            <a:r>
              <a:rPr lang="en-GB" sz="2800" dirty="0" smtClean="0"/>
              <a:t>v</a:t>
            </a:r>
            <a:r>
              <a:rPr lang="en-GB" sz="2800" dirty="0"/>
              <a:t>. </a:t>
            </a:r>
            <a:r>
              <a:rPr lang="en-GB" sz="2800" dirty="0" smtClean="0"/>
              <a:t>Canada</a:t>
            </a:r>
            <a:r>
              <a:rPr lang="en-GB" sz="2800" dirty="0"/>
              <a:t>, ICSID Case No </a:t>
            </a:r>
            <a:r>
              <a:rPr lang="en-GB" sz="2800" dirty="0" smtClean="0"/>
              <a:t>UNCT/15/2)</a:t>
            </a:r>
          </a:p>
          <a:p>
            <a:r>
              <a:rPr lang="en-GB" sz="2800" dirty="0" smtClean="0"/>
              <a:t>ban </a:t>
            </a:r>
            <a:r>
              <a:rPr lang="en-GB" sz="2800" dirty="0"/>
              <a:t>on offshore oil drilling (</a:t>
            </a:r>
            <a:r>
              <a:rPr lang="en-GB" sz="2800" dirty="0" err="1"/>
              <a:t>Rockhopper</a:t>
            </a:r>
            <a:r>
              <a:rPr lang="en-GB" sz="2800" dirty="0"/>
              <a:t> </a:t>
            </a:r>
            <a:r>
              <a:rPr lang="en-GB" sz="2800" dirty="0" smtClean="0"/>
              <a:t>v</a:t>
            </a:r>
            <a:r>
              <a:rPr lang="en-GB" sz="2800" dirty="0"/>
              <a:t>. </a:t>
            </a:r>
            <a:r>
              <a:rPr lang="en-GB" sz="2800" dirty="0" smtClean="0"/>
              <a:t>Italy, </a:t>
            </a:r>
            <a:r>
              <a:rPr lang="en-GB" sz="2800" dirty="0"/>
              <a:t>ICSID Case No ARB/17/14</a:t>
            </a:r>
            <a:r>
              <a:rPr lang="en-GB" sz="2800" dirty="0" smtClean="0"/>
              <a:t>)</a:t>
            </a:r>
          </a:p>
          <a:p>
            <a:r>
              <a:rPr lang="en-GB" sz="2800" dirty="0" smtClean="0"/>
              <a:t>nuclear </a:t>
            </a:r>
            <a:r>
              <a:rPr lang="en-GB" sz="2800" dirty="0"/>
              <a:t>power phase-out (see </a:t>
            </a:r>
            <a:r>
              <a:rPr lang="en-GB" sz="2800" dirty="0" err="1"/>
              <a:t>Vattenfall</a:t>
            </a:r>
            <a:r>
              <a:rPr lang="en-GB" sz="2800" dirty="0"/>
              <a:t> </a:t>
            </a:r>
            <a:r>
              <a:rPr lang="en-GB" sz="2800" dirty="0" smtClean="0"/>
              <a:t>v</a:t>
            </a:r>
            <a:r>
              <a:rPr lang="en-GB" sz="2800" dirty="0"/>
              <a:t>. </a:t>
            </a:r>
            <a:r>
              <a:rPr lang="en-GB" sz="2800" dirty="0" smtClean="0"/>
              <a:t>Germany</a:t>
            </a:r>
            <a:r>
              <a:rPr lang="en-GB" sz="2800" dirty="0"/>
              <a:t>, ICSID Case No ARB/12/12</a:t>
            </a:r>
            <a:r>
              <a:rPr lang="en-GB" sz="2800" dirty="0" smtClean="0"/>
              <a:t>)</a:t>
            </a:r>
          </a:p>
          <a:p>
            <a:r>
              <a:rPr lang="it-IT" sz="2800" dirty="0"/>
              <a:t>c</a:t>
            </a:r>
            <a:r>
              <a:rPr lang="it-IT" sz="2800" dirty="0" smtClean="0"/>
              <a:t>oal phase-out (see Uniper v. Netherlands, ICSID Case </a:t>
            </a:r>
            <a:r>
              <a:rPr lang="en-GB" sz="2800" dirty="0"/>
              <a:t>No </a:t>
            </a:r>
            <a:r>
              <a:rPr lang="en-GB" sz="2800" dirty="0" smtClean="0"/>
              <a:t>ARB/21/22)</a:t>
            </a:r>
            <a:endParaRPr sz="2600" dirty="0"/>
          </a:p>
        </p:txBody>
      </p:sp>
      <p:pic>
        <p:nvPicPr>
          <p:cNvPr id="2" name="Picture 1"/>
          <p:cNvPicPr>
            <a:picLocks noChangeAspect="1"/>
          </p:cNvPicPr>
          <p:nvPr/>
        </p:nvPicPr>
        <p:blipFill>
          <a:blip r:embed="rId3"/>
          <a:stretch>
            <a:fillRect/>
          </a:stretch>
        </p:blipFill>
        <p:spPr>
          <a:xfrm>
            <a:off x="4571996" y="875686"/>
            <a:ext cx="4381560" cy="2915729"/>
          </a:xfrm>
          <a:prstGeom prst="rect">
            <a:avLst/>
          </a:prstGeom>
        </p:spPr>
      </p:pic>
      <p:pic>
        <p:nvPicPr>
          <p:cNvPr id="3" name="Picture 2"/>
          <p:cNvPicPr>
            <a:picLocks noChangeAspect="1"/>
          </p:cNvPicPr>
          <p:nvPr/>
        </p:nvPicPr>
        <p:blipFill>
          <a:blip r:embed="rId4"/>
          <a:stretch>
            <a:fillRect/>
          </a:stretch>
        </p:blipFill>
        <p:spPr>
          <a:xfrm>
            <a:off x="341673" y="3993809"/>
            <a:ext cx="8611883" cy="1090276"/>
          </a:xfrm>
          <a:prstGeom prst="rect">
            <a:avLst/>
          </a:prstGeom>
        </p:spPr>
      </p:pic>
      <p:pic>
        <p:nvPicPr>
          <p:cNvPr id="4" name="Picture 3"/>
          <p:cNvPicPr>
            <a:picLocks noChangeAspect="1"/>
          </p:cNvPicPr>
          <p:nvPr/>
        </p:nvPicPr>
        <p:blipFill>
          <a:blip r:embed="rId5"/>
          <a:stretch>
            <a:fillRect/>
          </a:stretch>
        </p:blipFill>
        <p:spPr>
          <a:xfrm>
            <a:off x="446183" y="822822"/>
            <a:ext cx="8251634" cy="3497855"/>
          </a:xfrm>
          <a:prstGeom prst="rect">
            <a:avLst/>
          </a:prstGeom>
        </p:spPr>
      </p:pic>
    </p:spTree>
    <p:extLst>
      <p:ext uri="{BB962C8B-B14F-4D97-AF65-F5344CB8AC3E}">
        <p14:creationId xmlns:p14="http://schemas.microsoft.com/office/powerpoint/2010/main" val="27063410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NA Presentation">
  <a:themeElements>
    <a:clrScheme name="UNA Presentation">
      <a:dk1>
        <a:srgbClr val="000000"/>
      </a:dk1>
      <a:lt1>
        <a:srgbClr val="FFFFFF"/>
      </a:lt1>
      <a:dk2>
        <a:srgbClr val="A7A7A7"/>
      </a:dk2>
      <a:lt2>
        <a:srgbClr val="535353"/>
      </a:lt2>
      <a:accent1>
        <a:srgbClr val="FF7246"/>
      </a:accent1>
      <a:accent2>
        <a:srgbClr val="A96900"/>
      </a:accent2>
      <a:accent3>
        <a:srgbClr val="E7A088"/>
      </a:accent3>
      <a:accent4>
        <a:srgbClr val="005A46"/>
      </a:accent4>
      <a:accent5>
        <a:srgbClr val="3B38EB"/>
      </a:accent5>
      <a:accent6>
        <a:srgbClr val="EDCCF7"/>
      </a:accent6>
      <a:hlink>
        <a:srgbClr val="0000FF"/>
      </a:hlink>
      <a:folHlink>
        <a:srgbClr val="FF00FF"/>
      </a:folHlink>
    </a:clrScheme>
    <a:fontScheme name="UNA Presentation">
      <a:majorFont>
        <a:latin typeface="Helvetica"/>
        <a:ea typeface="Helvetica"/>
        <a:cs typeface="Helvetica"/>
      </a:majorFont>
      <a:minorFont>
        <a:latin typeface="Calibri"/>
        <a:ea typeface="Calibri"/>
        <a:cs typeface="Calibri"/>
      </a:minorFont>
    </a:fontScheme>
    <a:fmtScheme name="UNA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UNA Presentation">
  <a:themeElements>
    <a:clrScheme name="UNA Presentation">
      <a:dk1>
        <a:srgbClr val="000000"/>
      </a:dk1>
      <a:lt1>
        <a:srgbClr val="FFFFFF"/>
      </a:lt1>
      <a:dk2>
        <a:srgbClr val="A7A7A7"/>
      </a:dk2>
      <a:lt2>
        <a:srgbClr val="535353"/>
      </a:lt2>
      <a:accent1>
        <a:srgbClr val="FF7246"/>
      </a:accent1>
      <a:accent2>
        <a:srgbClr val="A96900"/>
      </a:accent2>
      <a:accent3>
        <a:srgbClr val="E7A088"/>
      </a:accent3>
      <a:accent4>
        <a:srgbClr val="005A46"/>
      </a:accent4>
      <a:accent5>
        <a:srgbClr val="3B38EB"/>
      </a:accent5>
      <a:accent6>
        <a:srgbClr val="EDCCF7"/>
      </a:accent6>
      <a:hlink>
        <a:srgbClr val="0000FF"/>
      </a:hlink>
      <a:folHlink>
        <a:srgbClr val="FF00FF"/>
      </a:folHlink>
    </a:clrScheme>
    <a:fontScheme name="UNA Presentation">
      <a:majorFont>
        <a:latin typeface="Helvetica"/>
        <a:ea typeface="Helvetica"/>
        <a:cs typeface="Helvetica"/>
      </a:majorFont>
      <a:minorFont>
        <a:latin typeface="Calibri"/>
        <a:ea typeface="Calibri"/>
        <a:cs typeface="Calibri"/>
      </a:minorFont>
    </a:fontScheme>
    <a:fmtScheme name="UNA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9FC5975C00AB64CB8516CFC6D622C29" ma:contentTypeVersion="2" ma:contentTypeDescription="Create a new document." ma:contentTypeScope="" ma:versionID="721e399079420805897b8dee36347e3d">
  <xsd:schema xmlns:xsd="http://www.w3.org/2001/XMLSchema" xmlns:xs="http://www.w3.org/2001/XMLSchema" xmlns:p="http://schemas.microsoft.com/office/2006/metadata/properties" xmlns:ns2="de2fc57d-810a-4d6b-8fbc-5bc34dc3cfc4" targetNamespace="http://schemas.microsoft.com/office/2006/metadata/properties" ma:root="true" ma:fieldsID="f74a454ca65bfafb5f3e8b7485d9c68d" ns2:_="">
    <xsd:import namespace="de2fc57d-810a-4d6b-8fbc-5bc34dc3cfc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2fc57d-810a-4d6b-8fbc-5bc34dc3cf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F7C66A-D0E1-41E1-B007-915251F121FF}">
  <ds:schemaRefs>
    <ds:schemaRef ds:uri="http://schemas.microsoft.com/sharepoint/v3/contenttype/forms"/>
  </ds:schemaRefs>
</ds:datastoreItem>
</file>

<file path=customXml/itemProps2.xml><?xml version="1.0" encoding="utf-8"?>
<ds:datastoreItem xmlns:ds="http://schemas.openxmlformats.org/officeDocument/2006/customXml" ds:itemID="{CB6DF73F-38B8-4AA5-9F8C-C8E5D6356395}">
  <ds:schemaRefs>
    <ds:schemaRef ds:uri="http://schemas.microsoft.com/office/infopath/2007/PartnerControls"/>
    <ds:schemaRef ds:uri="http://purl.org/dc/elements/1.1/"/>
    <ds:schemaRef ds:uri="http://schemas.microsoft.com/office/2006/metadata/properties"/>
    <ds:schemaRef ds:uri="3b72a3f9-3b77-4dda-a3d8-83545ed4d993"/>
    <ds:schemaRef ds:uri="http://purl.org/dc/terms/"/>
    <ds:schemaRef ds:uri="http://schemas.openxmlformats.org/package/2006/metadata/core-properties"/>
    <ds:schemaRef ds:uri="http://schemas.microsoft.com/office/2006/documentManagement/types"/>
    <ds:schemaRef ds:uri="e4a6a635-6c44-48ed-bf10-d3856b5d0ee0"/>
    <ds:schemaRef ds:uri="http://www.w3.org/XML/1998/namespace"/>
    <ds:schemaRef ds:uri="http://purl.org/dc/dcmitype/"/>
  </ds:schemaRefs>
</ds:datastoreItem>
</file>

<file path=customXml/itemProps3.xml><?xml version="1.0" encoding="utf-8"?>
<ds:datastoreItem xmlns:ds="http://schemas.openxmlformats.org/officeDocument/2006/customXml" ds:itemID="{0B271F79-FA7E-43AE-AEE1-2575D020DE19}"/>
</file>

<file path=docProps/app.xml><?xml version="1.0" encoding="utf-8"?>
<Properties xmlns="http://schemas.openxmlformats.org/officeDocument/2006/extended-properties" xmlns:vt="http://schemas.openxmlformats.org/officeDocument/2006/docPropsVTypes">
  <TotalTime>848</TotalTime>
  <Words>1292</Words>
  <Application>Microsoft Office PowerPoint</Application>
  <PresentationFormat>On-screen Show (16:9)</PresentationFormat>
  <Paragraphs>198</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Georgia</vt:lpstr>
      <vt:lpstr>UNA Presentation</vt:lpstr>
      <vt:lpstr>PowerPoint Presentation</vt:lpstr>
      <vt:lpstr>The External Economic Action of the European Union and the Sustainable Development Goals</vt:lpstr>
      <vt:lpstr>Outline of the module (in progress)</vt:lpstr>
      <vt:lpstr>Outline</vt:lpstr>
      <vt:lpstr>Energy investments, what’s going on?</vt:lpstr>
      <vt:lpstr>PowerPoint Presentation</vt:lpstr>
      <vt:lpstr>Arbitration and energy</vt:lpstr>
      <vt:lpstr>Green Industrial Policies and Investment Treaties</vt:lpstr>
      <vt:lpstr>Attacking environmental measures</vt:lpstr>
      <vt:lpstr>Example</vt:lpstr>
      <vt:lpstr>Lone Pine v. Canada</vt:lpstr>
      <vt:lpstr>Taking stock: ISDS, energy and environment</vt:lpstr>
      <vt:lpstr>ECT and breakdown by industry</vt:lpstr>
      <vt:lpstr>Fossil fuels</vt:lpstr>
      <vt:lpstr>Work on reducing supply (not just demand)</vt:lpstr>
      <vt:lpstr>Asset-stranding</vt:lpstr>
      <vt:lpstr>Big liabilities</vt:lpstr>
      <vt:lpstr>Nuclear energy</vt:lpstr>
      <vt:lpstr>Domestic proceedings</vt:lpstr>
      <vt:lpstr>Vattenfall settlement order</vt:lpstr>
      <vt:lpstr>Renewable energies</vt:lpstr>
      <vt:lpstr>2015 International Energy Charter</vt:lpstr>
      <vt:lpstr>Discrete issues of renewable energy cases</vt:lpstr>
      <vt:lpstr>Adjusting awards?</vt:lpstr>
      <vt:lpstr>The Energy Charter Treaty</vt:lpstr>
      <vt:lpstr>Backlash against ECT</vt:lpstr>
      <vt:lpstr>Modernisation focus</vt:lpstr>
      <vt:lpstr>Modernisation low-lights</vt:lpstr>
      <vt:lpstr>Withdrawals</vt:lpstr>
      <vt:lpstr>Parliament November 2022</vt:lpstr>
      <vt:lpstr>Parliament’s view</vt:lpstr>
      <vt:lpstr>Sustainable finance criteria</vt:lpstr>
      <vt:lpstr>PowerPoint Presentation</vt:lpstr>
      <vt:lpstr>@una_europa #Una_Europa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Deirdre Kilbride</dc:creator>
  <cp:lastModifiedBy>Filippo Fontanelli</cp:lastModifiedBy>
  <cp:revision>42</cp:revision>
  <dcterms:modified xsi:type="dcterms:W3CDTF">2023-05-15T09:13:26Z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0x010100C9FC5975C00AB64CB8516CFC6D622C29</vt:lpwstr>
  </property>
  <property fmtid="{D5CDD505-2E9C-101B-9397-08002B2CF9AE}" pid="3" name="MediaServiceImageTags">
    <vt:lpwstr/>
  </property>
</Properties>
</file>